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7"/>
  </p:notesMasterIdLst>
  <p:sldIdLst>
    <p:sldId id="256" r:id="rId5"/>
    <p:sldId id="257" r:id="rId6"/>
    <p:sldId id="258" r:id="rId7"/>
    <p:sldId id="259" r:id="rId8"/>
    <p:sldId id="266" r:id="rId9"/>
    <p:sldId id="269" r:id="rId10"/>
    <p:sldId id="261" r:id="rId11"/>
    <p:sldId id="262" r:id="rId12"/>
    <p:sldId id="263" r:id="rId13"/>
    <p:sldId id="264" r:id="rId14"/>
    <p:sldId id="270" r:id="rId15"/>
    <p:sldId id="265"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League Gothic" panose="020B0604020202020204" charset="-18"/>
      <p:regular r:id="rId22"/>
    </p:embeddedFont>
    <p:embeddedFont>
      <p:font typeface="Open Sans 1" panose="020B0604020202020204" charset="0"/>
      <p:regular r:id="rId23"/>
    </p:embeddedFont>
    <p:embeddedFont>
      <p:font typeface="Open Sans 1 Bold" panose="020B0604020202020204" charset="0"/>
      <p:regular r:id="rId24"/>
    </p:embeddedFont>
    <p:embeddedFont>
      <p:font typeface="Open Sans 2" panose="020B0604020202020204" charset="0"/>
      <p:regular r:id="rId25"/>
    </p:embeddedFont>
    <p:embeddedFont>
      <p:font typeface="Open Sans 2 Bold" panose="020B0604020202020204" charset="0"/>
      <p:regular r:id="rId26"/>
    </p:embeddedFont>
    <p:embeddedFont>
      <p:font typeface="Open Sans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0CB878-08DF-49F3-BAE0-BFFAF86BD5E3}" v="11" dt="2023-11-25T16:49:13.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6392" autoAdjust="0"/>
  </p:normalViewPr>
  <p:slideViewPr>
    <p:cSldViewPr>
      <p:cViewPr>
        <p:scale>
          <a:sx n="60" d="100"/>
          <a:sy n="60" d="100"/>
        </p:scale>
        <p:origin x="137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131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B3187-E5C5-4611-8301-34756DE779BA}" type="datetimeFigureOut">
              <a:rPr lang="pl-PL" smtClean="0"/>
              <a:t>09.12.2023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67F4A-E934-484C-93F0-597B4DABC73F}" type="slidenum">
              <a:rPr lang="pl-PL" smtClean="0"/>
              <a:t>‹#›</a:t>
            </a:fld>
            <a:endParaRPr lang="pl-PL"/>
          </a:p>
        </p:txBody>
      </p:sp>
    </p:spTree>
    <p:extLst>
      <p:ext uri="{BB962C8B-B14F-4D97-AF65-F5344CB8AC3E}">
        <p14:creationId xmlns:p14="http://schemas.microsoft.com/office/powerpoint/2010/main" val="3337220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b="1" i="0" u="none" strike="noStrike" baseline="0" dirty="0">
                <a:solidFill>
                  <a:srgbClr val="000000"/>
                </a:solidFill>
                <a:latin typeface="Arial" panose="020B0604020202020204" pitchFamily="34" charset="0"/>
              </a:rPr>
              <a:t>Warunki techniczne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Warunki techniczne w przypadku platformy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stanowią fundament jej integralności i bezpieczeństwa. Zastosowanie zaawansowanych środków technicznych jest kluczowe dla ochrony danych użytkowników. Platforma korzysta z szyfrowania SSL/TLS, co gwarantuje bezpieczną transmisję informacji między użytkownikami a serwerem. Jednakże, aby utrzymać to bezpieczeństwo, konieczne jest systematyczne aktualizowanie oprogramowania, zwłaszcza w kontekście łatek bezpieczeństwa. </a:t>
            </a:r>
          </a:p>
          <a:p>
            <a:r>
              <a:rPr lang="pl-PL" sz="1800" b="0" i="0" u="none" strike="noStrike" baseline="0" dirty="0">
                <a:solidFill>
                  <a:srgbClr val="000000"/>
                </a:solidFill>
                <a:latin typeface="Arial" panose="020B0604020202020204" pitchFamily="34" charset="0"/>
              </a:rPr>
              <a:t>Podkreślamy znaczenie bezpieczeństwa formalnego. Wdrożone polityki bezpieczeństwa obejmują zarządzanie dostępem, kontrolę nad uprawnieniami, i audyty bezpieczeństwa. Ochrona przed atakami </a:t>
            </a:r>
            <a:r>
              <a:rPr lang="pl-PL" sz="1800" b="0" i="0" u="none" strike="noStrike" baseline="0" dirty="0" err="1">
                <a:solidFill>
                  <a:srgbClr val="000000"/>
                </a:solidFill>
                <a:latin typeface="Arial" panose="020B0604020202020204" pitchFamily="34" charset="0"/>
              </a:rPr>
              <a:t>DDoS</a:t>
            </a:r>
            <a:r>
              <a:rPr lang="pl-PL" sz="1800" b="0" i="0" u="none" strike="noStrike" baseline="0" dirty="0">
                <a:solidFill>
                  <a:srgbClr val="000000"/>
                </a:solidFill>
                <a:latin typeface="Arial" panose="020B0604020202020204" pitchFamily="34" charset="0"/>
              </a:rPr>
              <a:t> poprzez firewall stanowi dodatkową barierę przed potencjalnymi zagrożeniami. Jednakże, aby utrzymać efektywność tych środków, konieczne jest regularne sprawdzanie ich skuteczności oraz dostosowywanie do zmieniających się warunków technologicznych i zagrożeń cybernetycznych. </a:t>
            </a:r>
          </a:p>
          <a:p>
            <a:endParaRPr lang="pl-PL" sz="1800" b="0" i="0" u="none" strike="noStrike" baseline="0" dirty="0">
              <a:solidFill>
                <a:srgbClr val="000000"/>
              </a:solidFill>
              <a:latin typeface="Arial" panose="020B0604020202020204" pitchFamily="34" charset="0"/>
            </a:endParaRPr>
          </a:p>
          <a:p>
            <a:r>
              <a:rPr lang="pl-PL" sz="1800" b="1" i="0" u="none" strike="noStrike" baseline="0" dirty="0">
                <a:solidFill>
                  <a:srgbClr val="000000"/>
                </a:solidFill>
                <a:latin typeface="Arial" panose="020B0604020202020204" pitchFamily="34" charset="0"/>
              </a:rPr>
              <a:t>Warunki prawne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Warunki prawne są kluczowym aspektem funkcjonowania platformy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Zgodność z regulacjami, zwłaszcza w kontekście RODO (Rozporządzenie o Ochronie Danych Osobowych), jest niezbędna dla utrzymania zaufania użytkowników. Polityka prywatności oraz umowy użytkownika precyzyjnie określają prawa i obowiązki korzystających z platformy. </a:t>
            </a:r>
          </a:p>
          <a:p>
            <a:r>
              <a:rPr lang="pl-PL" sz="1800" b="0" i="0" u="none" strike="noStrike" baseline="0" dirty="0">
                <a:solidFill>
                  <a:srgbClr val="000000"/>
                </a:solidFill>
                <a:latin typeface="Arial" panose="020B0604020202020204" pitchFamily="34" charset="0"/>
              </a:rPr>
              <a:t>Platforma zobowiązuje się do ochrony danych wrażliwych zgodnie z lokalnymi i międzynarodowymi przepisami. Działanie zgodne z obowiązującymi przepisami prawny stanowi solidną podstawę dla zaufania użytkowników do platformy. Kwestie związane z ochroną danych, takie jak umowy użytkownika, muszą być jasne, zrozumiałe i dostępne dla każdego użytkownika. Zdefiniowane procedury dotyczące przechowywania, przetwarzania i usuwania danych są zgodne z najnowszymi standardami prawnymi. </a:t>
            </a:r>
          </a:p>
          <a:p>
            <a:endParaRPr lang="pl-PL" sz="1800" b="0" i="0" u="none" strike="noStrike" baseline="0" dirty="0">
              <a:solidFill>
                <a:srgbClr val="000000"/>
              </a:solidFill>
              <a:latin typeface="Arial" panose="020B0604020202020204" pitchFamily="34" charset="0"/>
            </a:endParaRPr>
          </a:p>
          <a:p>
            <a:r>
              <a:rPr lang="pl-PL" sz="1800" b="1" i="0" u="none" strike="noStrike" baseline="0" dirty="0">
                <a:solidFill>
                  <a:srgbClr val="000000"/>
                </a:solidFill>
                <a:latin typeface="Arial" panose="020B0604020202020204" pitchFamily="34" charset="0"/>
              </a:rPr>
              <a:t>Zakresy odpowiedzialności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Precyzyjne określenie zakresów odpowiedzialności ma kluczowe znaczenie dla zrozumienia ról i obowiązków każdego uczestnika platformy. Administrator jest odpowiedzialny za zarządzanie ofertami wycieczek, monitorowanie działań użytkowników i utrzymanie bezpieczeństwa danych. Skuteczne zarządzanie odpowiedzialnością admina stanowi kluczową warstwę ochrony danych. </a:t>
            </a:r>
          </a:p>
          <a:p>
            <a:r>
              <a:rPr lang="pl-PL" sz="1800" b="0" i="0" u="none" strike="noStrike" baseline="0" dirty="0">
                <a:solidFill>
                  <a:srgbClr val="000000"/>
                </a:solidFill>
                <a:latin typeface="Arial" panose="020B0604020202020204" pitchFamily="34" charset="0"/>
              </a:rPr>
              <a:t>Rozstrzyganie sporów między użytkownikami to kolejny obszar odpowiedzialności platformy. Jasne i sprawiedliwe procedury są konieczne w przypadku sporów dotyczących rezerwacji, dostępu do informacji czy niewłaściwego użytkowania platformy. Platforma zobowiązuje się do transparentności i uczciwości w rozstrzyganiu sporów, co stanowi kluczową koncepcję dla użytkowników. </a:t>
            </a:r>
          </a:p>
          <a:p>
            <a:r>
              <a:rPr lang="pl-PL" sz="1800" b="0" i="0" u="none" strike="noStrike" baseline="0" dirty="0">
                <a:solidFill>
                  <a:srgbClr val="000000"/>
                </a:solidFill>
                <a:latin typeface="Arial" panose="020B0604020202020204" pitchFamily="34" charset="0"/>
              </a:rPr>
              <a:t>Ostatecznie, bezpieczeństwo danych stanowi wspólną odpowiedzialność zarówno dla administratora, jak i użytkowników. Świadomość ryzyka i przestrzeganie zasad bezpieczeństwa to kluczowe elementy skutecznego funkcjonowania platformy. Zdefiniowanie klarownych procedur i wspólnych oczekiwań od wszystkich uczestników przyczynia się do zbudowania zaufania i zapewnia solidne fundamenty dla długotrwałego sukcesu platformy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a:t>
            </a:r>
          </a:p>
          <a:p>
            <a:endParaRPr lang="pl-PL" dirty="0"/>
          </a:p>
        </p:txBody>
      </p:sp>
      <p:sp>
        <p:nvSpPr>
          <p:cNvPr id="4" name="Symbol zastępczy numeru slajdu 3"/>
          <p:cNvSpPr>
            <a:spLocks noGrp="1"/>
          </p:cNvSpPr>
          <p:nvPr>
            <p:ph type="sldNum" sz="quarter" idx="5"/>
          </p:nvPr>
        </p:nvSpPr>
        <p:spPr/>
        <p:txBody>
          <a:bodyPr/>
          <a:lstStyle/>
          <a:p>
            <a:fld id="{C5467F4A-E934-484C-93F0-597B4DABC73F}" type="slidenum">
              <a:rPr lang="pl-PL" smtClean="0"/>
              <a:t>5</a:t>
            </a:fld>
            <a:endParaRPr lang="pl-PL"/>
          </a:p>
        </p:txBody>
      </p:sp>
    </p:spTree>
    <p:extLst>
      <p:ext uri="{BB962C8B-B14F-4D97-AF65-F5344CB8AC3E}">
        <p14:creationId xmlns:p14="http://schemas.microsoft.com/office/powerpoint/2010/main" val="388463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b="1" i="0" u="none" strike="noStrike" baseline="0" dirty="0">
                <a:solidFill>
                  <a:srgbClr val="000000"/>
                </a:solidFill>
                <a:latin typeface="Arial" panose="020B0604020202020204" pitchFamily="34" charset="0"/>
              </a:rPr>
              <a:t>1. Zapewnienie Ochrony Danych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Zapewnienie ochrony danych w przypadku platformy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jest kluczowym elementem, mającym na celu zabezpieczenie informacji użytkowników. To kompleksowe podejście obejmuje bezpieczeństwo techniczne i bezpieczeństwo formalne, oparte na solidnych parametrach technicznych i organizacyjnych. </a:t>
            </a:r>
          </a:p>
          <a:p>
            <a:r>
              <a:rPr lang="pl-PL" sz="1800" b="1" i="0" u="none" strike="noStrike" baseline="0" dirty="0">
                <a:solidFill>
                  <a:srgbClr val="000000"/>
                </a:solidFill>
                <a:latin typeface="Arial" panose="020B0604020202020204" pitchFamily="34" charset="0"/>
              </a:rPr>
              <a:t>1.1. Bezpieczeństwo Techniczne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Platforma stosuje zaawansowane środki techniczne, takie jak szyfrowanie SSL/TLS, w celu zabezpieczenia danych podczas transmisji. Systematyczne przeglądy podatności systemu eliminują potencjalne ryzyka, a zastosowanie mechanizmów zapobiegających nieautoryzowanemu dostępowi do danych wzmacnia ochronę. Regularne audyty bezpieczeństwa są kluczowe dla monitorowania efektywności środków technicznych i dostosowywania ich do zmieniającego się krajobrazu cybernetycznego. </a:t>
            </a:r>
          </a:p>
          <a:p>
            <a:r>
              <a:rPr lang="pl-PL" sz="1800" b="1" i="0" u="none" strike="noStrike" baseline="0" dirty="0">
                <a:solidFill>
                  <a:srgbClr val="000000"/>
                </a:solidFill>
                <a:latin typeface="Arial" panose="020B0604020202020204" pitchFamily="34" charset="0"/>
              </a:rPr>
              <a:t>1.2. Bezpieczeństwo Formalne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W zakresie bezpieczeństwa formalnego, platforma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wdrożyła precyzyjne polityki haseł i autoryzacji, ograniczając dostęp do danych. Rejestr działań użytkowników śledzi i monitoruje aktywność, umożliwiając szybkie reagowanie na potencjalne zagrożenia. Edukacja użytkowników w zakresie bezpieczeństwa danych jest integralną częścią strategii, zapewniając, że każdy użytkownik jest świadomy roli, jaką pełni w utrzymaniu bezpieczeństwa platformy. </a:t>
            </a:r>
          </a:p>
          <a:p>
            <a:endParaRPr lang="pl-PL" sz="1800" b="0" i="0" u="none" strike="noStrike" baseline="0" dirty="0">
              <a:solidFill>
                <a:srgbClr val="000000"/>
              </a:solidFill>
              <a:latin typeface="Arial" panose="020B0604020202020204" pitchFamily="34" charset="0"/>
            </a:endParaRPr>
          </a:p>
          <a:p>
            <a:endParaRPr lang="pl-PL" dirty="0"/>
          </a:p>
          <a:p>
            <a:r>
              <a:rPr lang="pl-PL" sz="1800" b="1" i="0" u="none" strike="noStrike" baseline="0" dirty="0">
                <a:solidFill>
                  <a:srgbClr val="000000"/>
                </a:solidFill>
                <a:latin typeface="Arial" panose="020B0604020202020204" pitchFamily="34" charset="0"/>
              </a:rPr>
              <a:t>2. Parametry Techniczne i Organizacyjne Rozwiązania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Parametry techniczne i organizacyjne stanowią fundament zapewnienia ochrony danych na platformie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W kontekście parametrów technicznych, kluczowe są regularne przeglądy podatności systemu, zastosowanie szyfrowania oraz monitorowanie aktywności użytkowników. Parametry te muszą być stale aktualizowane, aby dostosowywać się do zmieniających się zagrożeń i technologii. </a:t>
            </a:r>
          </a:p>
          <a:p>
            <a:r>
              <a:rPr lang="pl-PL" sz="1800" b="0" i="0" u="none" strike="noStrike" baseline="0" dirty="0">
                <a:solidFill>
                  <a:srgbClr val="000000"/>
                </a:solidFill>
                <a:latin typeface="Arial" panose="020B0604020202020204" pitchFamily="34" charset="0"/>
              </a:rPr>
              <a:t>Organizacyjnie, skuteczne zarządzanie dostępem, audyty bezpieczeństwa i reakcja na incydenty są kluczowymi elementami. Odpowiedzialność za utrzymanie bezpieczeństwa danych leży zarówno po stronie administratora, jak i użytkowników. Proaktywne procedury i ścisła współpraca między zespołami administracyjnymi a użytkownikami są niezbędne dla utrzymania bezpiecznego środowiska. </a:t>
            </a:r>
          </a:p>
          <a:p>
            <a:r>
              <a:rPr lang="pl-PL" sz="1800" b="0" i="0" u="none" strike="noStrike" baseline="0" dirty="0">
                <a:solidFill>
                  <a:srgbClr val="000000"/>
                </a:solidFill>
                <a:latin typeface="Arial" panose="020B0604020202020204" pitchFamily="34" charset="0"/>
              </a:rPr>
              <a:t>Podsumowując, zapewnienie ochrony danych na platformie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opiera się na kompleksowym podejściu, łączącym techniczne środki bezpieczeństwa ze skutecznym zarządzaniem formalnym. Elastyczność w dostosowywaniu się do zmieniającego się środowiska cyfrowego, edukacja użytkowników i systematyczne audyty bezpieczeństwa stanowią klucz do skutecznej ochrony danych w kontekście dynamicznego rynku podróży grupowej. </a:t>
            </a:r>
          </a:p>
          <a:p>
            <a:endParaRPr lang="pl-PL" sz="1800" b="0" i="0" u="none" strike="noStrike" baseline="0" dirty="0">
              <a:solidFill>
                <a:srgbClr val="000000"/>
              </a:solidFill>
              <a:latin typeface="Arial" panose="020B0604020202020204" pitchFamily="34" charset="0"/>
            </a:endParaRPr>
          </a:p>
          <a:p>
            <a:endParaRPr lang="pl-PL" dirty="0"/>
          </a:p>
        </p:txBody>
      </p:sp>
      <p:sp>
        <p:nvSpPr>
          <p:cNvPr id="4" name="Symbol zastępczy numeru slajdu 3"/>
          <p:cNvSpPr>
            <a:spLocks noGrp="1"/>
          </p:cNvSpPr>
          <p:nvPr>
            <p:ph type="sldNum" sz="quarter" idx="5"/>
          </p:nvPr>
        </p:nvSpPr>
        <p:spPr/>
        <p:txBody>
          <a:bodyPr/>
          <a:lstStyle/>
          <a:p>
            <a:fld id="{C5467F4A-E934-484C-93F0-597B4DABC73F}" type="slidenum">
              <a:rPr lang="pl-PL" smtClean="0"/>
              <a:t>6</a:t>
            </a:fld>
            <a:endParaRPr lang="pl-PL"/>
          </a:p>
        </p:txBody>
      </p:sp>
    </p:spTree>
    <p:extLst>
      <p:ext uri="{BB962C8B-B14F-4D97-AF65-F5344CB8AC3E}">
        <p14:creationId xmlns:p14="http://schemas.microsoft.com/office/powerpoint/2010/main" val="533395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b="1" i="0" u="none" strike="noStrike" baseline="0" dirty="0">
                <a:solidFill>
                  <a:srgbClr val="000000"/>
                </a:solidFill>
                <a:latin typeface="Arial" panose="020B0604020202020204" pitchFamily="34" charset="0"/>
              </a:rPr>
              <a:t>V. Utrzymanie - zapewnienie bezpieczeństwa technicznego i formalnego. Audyt i monitorowanie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Skuteczne utrzymanie bezpieczeństwa technicznego i formalnego stanowi kluczową gałąź strategii bezpieczeństwa platformy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Audyt i monitorowanie są integralnymi elementami, które pozwalają na ciągłe doskonalenie działań, dostosowanie do zmieniającego się środowiska cybernetycznego, oraz reagowanie na ewentualne incydenty. Niniejszy podpunkt skupi się na istotności audytu, monitorowania oraz konkretnych działaniach podjętych w ramach utrzymania bezpieczeństwa. </a:t>
            </a:r>
          </a:p>
          <a:p>
            <a:r>
              <a:rPr lang="pl-PL" sz="1800" b="1" i="0" u="none" strike="noStrike" baseline="0" dirty="0">
                <a:solidFill>
                  <a:srgbClr val="000000"/>
                </a:solidFill>
                <a:latin typeface="Arial" panose="020B0604020202020204" pitchFamily="34" charset="0"/>
              </a:rPr>
              <a:t>1. Audyt Bezpieczeństwa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Audyty bezpieczeństwa są systematycznymi przeglądami infrastruktury i procedur mającymi na celu identyfikację potencjalnych zagrożeń oraz ocenę skuteczności zastosowanych środków ochronnych. Platforma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przeprowadza regularne audyty bezpieczeństwa, sprawdzając zarówno aspekty techniczne, jak i formalne. Obejmują one analizę infrastruktury sieciowej, systemów bezpieczeństwa, kontroli dostępu, oraz zgodności z obowiązującymi przepisami prawnymi. </a:t>
            </a:r>
          </a:p>
          <a:p>
            <a:r>
              <a:rPr lang="pl-PL" sz="1800" b="0" i="0" u="none" strike="noStrike" baseline="0" dirty="0">
                <a:solidFill>
                  <a:srgbClr val="000000"/>
                </a:solidFill>
                <a:latin typeface="Arial" panose="020B0604020202020204" pitchFamily="34" charset="0"/>
              </a:rPr>
              <a:t>Podczas audytów szczególną uwagę poświęca się aktualizacji oprogramowania, skuteczności szyfrowania, politykom bezpieczeństwa haseł, oraz ocenie działań prewencyjnych. Audyty mają na celu nie tylko identyfikację słabych punktów, ale także weryfikację zgodności z najlepszymi praktykami branżowymi oraz zmieniającymi się regulacjami. </a:t>
            </a:r>
          </a:p>
          <a:p>
            <a:r>
              <a:rPr lang="pl-PL" sz="1800" b="1" i="0" u="none" strike="noStrike" baseline="0" dirty="0">
                <a:solidFill>
                  <a:srgbClr val="000000"/>
                </a:solidFill>
                <a:latin typeface="Arial" panose="020B0604020202020204" pitchFamily="34" charset="0"/>
              </a:rPr>
              <a:t>2. Monitorowanie Aktywności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Monitorowanie aktywności użytkowników to kluczowy element utrzymania bezpieczeństwa. Systemy monitorowania analizują ruch sieciowy, logi dostępu, oraz wszelkie inne zdarzenia związane z bezpieczeństwem. W przypadku platformy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monitorowanie obejmuje nie tylko aktywność użytkowników, ale także działania administratorów, zmiany w infrastrukturze, oraz wszelkie nieprawidłowości, które mogą wskazywać na potencjalne zagrożenia. </a:t>
            </a:r>
          </a:p>
          <a:p>
            <a:r>
              <a:rPr lang="pl-PL" sz="1800" b="0" i="0" u="none" strike="noStrike" baseline="0" dirty="0">
                <a:solidFill>
                  <a:srgbClr val="000000"/>
                </a:solidFill>
                <a:latin typeface="Arial" panose="020B0604020202020204" pitchFamily="34" charset="0"/>
              </a:rPr>
              <a:t>Automatyczne systemy alarmowe informują o nieprawidłowościach, a zespół odpowiedzialny za bezpieczeństwo natychmiast podejmuje działania korygujące. Dzięki monitorowaniu, nawet subtelne sygnały mogą być szybko zidentyfikowane, co umożliwia natychmiastową reakcję na ewentualne zagrożenia. </a:t>
            </a:r>
          </a:p>
          <a:p>
            <a:r>
              <a:rPr lang="pl-PL" sz="1800" b="1" i="0" u="none" strike="noStrike" baseline="0" dirty="0">
                <a:solidFill>
                  <a:srgbClr val="000000"/>
                </a:solidFill>
                <a:latin typeface="Arial" panose="020B0604020202020204" pitchFamily="34" charset="0"/>
              </a:rPr>
              <a:t>3. Działania Reakcyjne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W przypadku wykrycia zagrożeń lub incydentów, platforma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podejmuje zdefiniowane procedury reakcyjne. Obejmują one izolację zagrożenia, analizę jego źródła, oraz szybką eliminację. Wszystkie działania reakcyjne są dokładnie udokumentowane w celu przyszłej analizy i doskonalenia procedur. </a:t>
            </a:r>
          </a:p>
          <a:p>
            <a:r>
              <a:rPr lang="pl-PL" sz="1800" b="0" i="0" u="none" strike="noStrike" baseline="0" dirty="0">
                <a:solidFill>
                  <a:srgbClr val="000000"/>
                </a:solidFill>
                <a:latin typeface="Arial" panose="020B0604020202020204" pitchFamily="34" charset="0"/>
              </a:rPr>
              <a:t>Dodatkowo, w przypadku incydentów związanym z naruszeniem danych osobowych,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zobowiązuje się do natychmiastowego powiadomienia odpowiednich organów nadzoru oraz użytkowników, zgodnie z obowiązującymi przepisami prawnymi, co stanowi element transparentności i dbałości o prywatność użytkowników. </a:t>
            </a:r>
          </a:p>
          <a:p>
            <a:r>
              <a:rPr lang="pl-PL" sz="1800" b="1" i="0" u="none" strike="noStrike" baseline="0" dirty="0">
                <a:solidFill>
                  <a:srgbClr val="000000"/>
                </a:solidFill>
                <a:latin typeface="Arial" panose="020B0604020202020204" pitchFamily="34" charset="0"/>
              </a:rPr>
              <a:t>4. Ciągłe Doskonalenie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Audyt i monitorowanie nie są jednorazowym wydarzeniem, ale procesem ciągłego doskonalenia. Platforma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regularnie ocenia skuteczność swoich procedur, uwzględniając wyniki audytów, analizy incydentów oraz zmiany w krajobrazie cybernetycznym. Wdrażane są rekomendacje wynikające z audytów, a procedury monitorowania są dostosowywane do ewoluujących potrzeb bezpieczeństwa. </a:t>
            </a:r>
          </a:p>
          <a:p>
            <a:r>
              <a:rPr lang="pl-PL" sz="1800" b="1" i="0" u="none" strike="noStrike" baseline="0" dirty="0">
                <a:solidFill>
                  <a:srgbClr val="000000"/>
                </a:solidFill>
                <a:latin typeface="Arial" panose="020B0604020202020204" pitchFamily="34" charset="0"/>
              </a:rPr>
              <a:t>5. Wnioski </a:t>
            </a:r>
            <a:endParaRPr lang="pl-PL" sz="1800" b="0" i="0" u="none" strike="noStrike" baseline="0" dirty="0">
              <a:solidFill>
                <a:srgbClr val="000000"/>
              </a:solidFill>
              <a:latin typeface="Arial" panose="020B0604020202020204" pitchFamily="34" charset="0"/>
            </a:endParaRPr>
          </a:p>
          <a:p>
            <a:r>
              <a:rPr lang="pl-PL" sz="1800" b="0" i="0" u="none" strike="noStrike" baseline="0" dirty="0">
                <a:solidFill>
                  <a:srgbClr val="000000"/>
                </a:solidFill>
                <a:latin typeface="Arial" panose="020B0604020202020204" pitchFamily="34" charset="0"/>
              </a:rPr>
              <a:t>Audyt i monitorowanie stanowią nieodłączną część strategii utrzymania bezpieczeństwa technicznego i formalnego na platformie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Ciągłe doskonalenie, szybka reakcja na incydenty, oraz zgodność z regulacjami prawnymi i branżowymi są kluczowe dla zapewnienia użytkownikom bezpiecznego środowiska podczas korzystania z platformy. Systematyczne przeglądy i nadzór nad aktywnościami są fundamentem dla utrzymania najwyższych standardów bezpieczeństwa. </a:t>
            </a:r>
          </a:p>
          <a:p>
            <a:endParaRPr lang="pl-PL" sz="1800" b="0" i="0" u="none" strike="noStrike" baseline="0" dirty="0">
              <a:solidFill>
                <a:srgbClr val="000000"/>
              </a:solidFill>
              <a:latin typeface="Arial" panose="020B0604020202020204" pitchFamily="34" charset="0"/>
            </a:endParaRPr>
          </a:p>
          <a:p>
            <a:endParaRPr lang="pl-PL" sz="1800" b="0" i="0" u="none" strike="noStrike" baseline="0" dirty="0">
              <a:solidFill>
                <a:srgbClr val="000000"/>
              </a:solidFill>
              <a:latin typeface="Arial" panose="020B0604020202020204" pitchFamily="34" charset="0"/>
            </a:endParaRPr>
          </a:p>
          <a:p>
            <a:endParaRPr lang="pl-PL" dirty="0"/>
          </a:p>
        </p:txBody>
      </p:sp>
      <p:sp>
        <p:nvSpPr>
          <p:cNvPr id="4" name="Symbol zastępczy numeru slajdu 3"/>
          <p:cNvSpPr>
            <a:spLocks noGrp="1"/>
          </p:cNvSpPr>
          <p:nvPr>
            <p:ph type="sldNum" sz="quarter" idx="5"/>
          </p:nvPr>
        </p:nvSpPr>
        <p:spPr/>
        <p:txBody>
          <a:bodyPr/>
          <a:lstStyle/>
          <a:p>
            <a:fld id="{C5467F4A-E934-484C-93F0-597B4DABC73F}" type="slidenum">
              <a:rPr lang="pl-PL" smtClean="0"/>
              <a:t>8</a:t>
            </a:fld>
            <a:endParaRPr lang="pl-PL"/>
          </a:p>
        </p:txBody>
      </p:sp>
    </p:spTree>
    <p:extLst>
      <p:ext uri="{BB962C8B-B14F-4D97-AF65-F5344CB8AC3E}">
        <p14:creationId xmlns:p14="http://schemas.microsoft.com/office/powerpoint/2010/main" val="2751686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b="0" i="0" u="none" strike="noStrike" baseline="0" dirty="0">
                <a:solidFill>
                  <a:srgbClr val="000000"/>
                </a:solidFill>
                <a:latin typeface="Arial" panose="020B0604020202020204" pitchFamily="34" charset="0"/>
              </a:rPr>
              <a:t>Platforma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jako innowacyjna strona internetowa wspierająca podróże grupowe dla singli, koncentruje się na kompleksowej analizie bezpieczeństwa i zapewnieniu ochrony danych w każdym aspekcie swojego funkcjonowania. </a:t>
            </a:r>
          </a:p>
          <a:p>
            <a:r>
              <a:rPr lang="pl-PL" sz="1800" b="0" i="0" u="none" strike="noStrike" baseline="0" dirty="0">
                <a:solidFill>
                  <a:srgbClr val="000000"/>
                </a:solidFill>
                <a:latin typeface="Arial" panose="020B0604020202020204" pitchFamily="34" charset="0"/>
              </a:rPr>
              <a:t>W kontekście przeznaczenia systemu i sposobu korzystania z niego,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kładzie nacisk na ułatwianie podróży singlom, eliminując koszty dla osób podróżujących samotnie. W zakresie warunków technicznych, platforma stosuje zaawansowane środki, takie jak szyfrowanie SSL/TLS, w celu zabezpieczenia transmisji danych. </a:t>
            </a:r>
          </a:p>
          <a:p>
            <a:r>
              <a:rPr lang="pl-PL" sz="1800" b="0" i="0" u="none" strike="noStrike" baseline="0" dirty="0">
                <a:solidFill>
                  <a:srgbClr val="000000"/>
                </a:solidFill>
                <a:latin typeface="Arial" panose="020B0604020202020204" pitchFamily="34" charset="0"/>
              </a:rPr>
              <a:t>W obszarze warunków prawnych,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zobowiązuje się do przestrzegania regulacji, szczególnie RODO, i wyznacza klarowne umowy użytkownika, co stanowi podstawę zgodności z przepisami prawnymi. Definiując zakresy odpowiedzialności, platforma precyzyjnie określa role administratorów i użytkowników, zapewniając transparentność oraz jasne rozdzielenie obowiązków. </a:t>
            </a:r>
          </a:p>
          <a:p>
            <a:r>
              <a:rPr lang="pl-PL" sz="1800" b="0" i="0" u="none" strike="noStrike" baseline="0" dirty="0">
                <a:solidFill>
                  <a:srgbClr val="000000"/>
                </a:solidFill>
                <a:latin typeface="Arial" panose="020B0604020202020204" pitchFamily="34" charset="0"/>
              </a:rPr>
              <a:t>W ramach zapewniania ochrony danych,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przywiązuje wagę do bezpieczeństwa zarówno technicznego, jak i formalnego. Bezpieczeństwo techniczne opiera się na szyfrowaniu, audytach bezpieczeństwa, i systematycznym monitorowaniu aktywności użytkowników. Z kolei, bezpieczeństwo formalne obejmuje skuteczne zarządzanie dostępem, edukację użytkowników, oraz odpowiedzialne reagowanie na incydenty. </a:t>
            </a:r>
          </a:p>
          <a:p>
            <a:r>
              <a:rPr lang="pl-PL" sz="1800" b="0" i="0" u="none" strike="noStrike" baseline="0" dirty="0">
                <a:solidFill>
                  <a:srgbClr val="000000"/>
                </a:solidFill>
                <a:latin typeface="Arial" panose="020B0604020202020204" pitchFamily="34" charset="0"/>
              </a:rPr>
              <a:t>Parametry techniczne i organizacyjne są fundamentem utrzymania bezpieczeństwa na platformie. Regularne audyty bezpieczeństwa sprawdzają skuteczność środków ochronnych, a monitorowanie aktywności użytkowników pozwala na szybką reakcję na potencjalne zagrożenia. Platforma podejmuje także zdefiniowane działania reakcyjne, w przypadku wykrycia incydentów, co stanowi kluczową część strategii bezpieczeństwa. </a:t>
            </a:r>
          </a:p>
          <a:p>
            <a:r>
              <a:rPr lang="pl-PL" sz="1800" b="0" i="0" u="none" strike="noStrike" baseline="0" dirty="0">
                <a:solidFill>
                  <a:srgbClr val="000000"/>
                </a:solidFill>
                <a:latin typeface="Arial" panose="020B0604020202020204" pitchFamily="34" charset="0"/>
              </a:rPr>
              <a:t>W zakończeniu, platforma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demonstruje zaawansowane podejście do bezpieczeństwa danych, obejmujące aspekty techniczne, organizacyjne, oraz prawne. Regularne audyty, monitorowanie aktywności, i elastyczność w dostosowywaniu się do zmieniającego się środowiska cybernetycznego są kluczowe dla utrzymania najwyższych standardów bezpieczeństwa. Jasne zdefiniowanie odpowiedzialności, zgodność z regulacjami, i transparentność w działaniach stanowią fundament zaufania użytkowników do platformy </a:t>
            </a:r>
            <a:r>
              <a:rPr lang="pl-PL" sz="1800" b="0" i="0" u="none" strike="noStrike" baseline="0" dirty="0" err="1">
                <a:solidFill>
                  <a:srgbClr val="000000"/>
                </a:solidFill>
                <a:latin typeface="Arial" panose="020B0604020202020204" pitchFamily="34" charset="0"/>
              </a:rPr>
              <a:t>SingleRoom</a:t>
            </a:r>
            <a:r>
              <a:rPr lang="pl-PL" sz="1800" b="0" i="0" u="none" strike="noStrike" baseline="0" dirty="0">
                <a:solidFill>
                  <a:srgbClr val="000000"/>
                </a:solidFill>
                <a:latin typeface="Arial" panose="020B0604020202020204" pitchFamily="34" charset="0"/>
              </a:rPr>
              <a:t>. </a:t>
            </a:r>
            <a:endParaRPr lang="pl-PL" dirty="0"/>
          </a:p>
        </p:txBody>
      </p:sp>
      <p:sp>
        <p:nvSpPr>
          <p:cNvPr id="4" name="Symbol zastępczy numeru slajdu 3"/>
          <p:cNvSpPr>
            <a:spLocks noGrp="1"/>
          </p:cNvSpPr>
          <p:nvPr>
            <p:ph type="sldNum" sz="quarter" idx="5"/>
          </p:nvPr>
        </p:nvSpPr>
        <p:spPr/>
        <p:txBody>
          <a:bodyPr/>
          <a:lstStyle/>
          <a:p>
            <a:fld id="{C5467F4A-E934-484C-93F0-597B4DABC73F}" type="slidenum">
              <a:rPr lang="pl-PL" smtClean="0"/>
              <a:t>9</a:t>
            </a:fld>
            <a:endParaRPr lang="pl-PL"/>
          </a:p>
        </p:txBody>
      </p:sp>
    </p:spTree>
    <p:extLst>
      <p:ext uri="{BB962C8B-B14F-4D97-AF65-F5344CB8AC3E}">
        <p14:creationId xmlns:p14="http://schemas.microsoft.com/office/powerpoint/2010/main" val="4030902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7.xml"/><Relationship Id="rId7" Type="http://schemas.openxmlformats.org/officeDocument/2006/relationships/image" Target="../media/image5.png"/><Relationship Id="rId12" Type="http://schemas.openxmlformats.org/officeDocument/2006/relationships/image" Target="../media/image4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9.svg"/><Relationship Id="rId11" Type="http://schemas.openxmlformats.org/officeDocument/2006/relationships/image" Target="../media/image41.png"/><Relationship Id="rId5" Type="http://schemas.openxmlformats.org/officeDocument/2006/relationships/image" Target="../media/image78.png"/><Relationship Id="rId10" Type="http://schemas.openxmlformats.org/officeDocument/2006/relationships/image" Target="../media/image58.svg"/><Relationship Id="rId4" Type="http://schemas.openxmlformats.org/officeDocument/2006/relationships/image" Target="../media/image77.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0.png"/><Relationship Id="rId12" Type="http://schemas.openxmlformats.org/officeDocument/2006/relationships/image" Target="../media/image4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image" Target="../media/image41.png"/><Relationship Id="rId5" Type="http://schemas.openxmlformats.org/officeDocument/2006/relationships/image" Target="../media/image57.png"/><Relationship Id="rId15" Type="http://schemas.openxmlformats.org/officeDocument/2006/relationships/image" Target="../media/image84.png"/><Relationship Id="rId10" Type="http://schemas.openxmlformats.org/officeDocument/2006/relationships/image" Target="../media/image6.svg"/><Relationship Id="rId4" Type="http://schemas.openxmlformats.org/officeDocument/2006/relationships/image" Target="../media/image79.svg"/><Relationship Id="rId9" Type="http://schemas.openxmlformats.org/officeDocument/2006/relationships/image" Target="../media/image5.png"/><Relationship Id="rId14"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85.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86.sv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jpe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jpe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32.svg"/><Relationship Id="rId2" Type="http://schemas.openxmlformats.org/officeDocument/2006/relationships/image" Target="../media/image1.png"/><Relationship Id="rId16"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31.png"/><Relationship Id="rId5" Type="http://schemas.openxmlformats.org/officeDocument/2006/relationships/image" Target="../media/image13.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18.svg"/><Relationship Id="rId9" Type="http://schemas.openxmlformats.org/officeDocument/2006/relationships/image" Target="../media/image29.png"/><Relationship Id="rId14" Type="http://schemas.openxmlformats.org/officeDocument/2006/relationships/image" Target="../media/image34.sv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40.svg"/><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sv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0.svg"/><Relationship Id="rId5" Type="http://schemas.openxmlformats.org/officeDocument/2006/relationships/image" Target="../media/image46.jpeg"/><Relationship Id="rId10" Type="http://schemas.openxmlformats.org/officeDocument/2006/relationships/image" Target="../media/image49.png"/><Relationship Id="rId4" Type="http://schemas.openxmlformats.org/officeDocument/2006/relationships/image" Target="../media/image45.jpeg"/><Relationship Id="rId9" Type="http://schemas.openxmlformats.org/officeDocument/2006/relationships/image" Target="../media/image42.sv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png"/><Relationship Id="rId3" Type="http://schemas.openxmlformats.org/officeDocument/2006/relationships/image" Target="../media/image51.jpeg"/><Relationship Id="rId7" Type="http://schemas.openxmlformats.org/officeDocument/2006/relationships/image" Target="../media/image13.png"/><Relationship Id="rId12" Type="http://schemas.openxmlformats.org/officeDocument/2006/relationships/image" Target="../media/image5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jpeg"/><Relationship Id="rId11" Type="http://schemas.openxmlformats.org/officeDocument/2006/relationships/image" Target="../media/image57.png"/><Relationship Id="rId5" Type="http://schemas.openxmlformats.org/officeDocument/2006/relationships/image" Target="../media/image53.jpeg"/><Relationship Id="rId10" Type="http://schemas.openxmlformats.org/officeDocument/2006/relationships/image" Target="../media/image56.svg"/><Relationship Id="rId4" Type="http://schemas.openxmlformats.org/officeDocument/2006/relationships/image" Target="../media/image52.jpeg"/><Relationship Id="rId9" Type="http://schemas.openxmlformats.org/officeDocument/2006/relationships/image" Target="../media/image55.png"/><Relationship Id="rId14"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1.jpeg"/><Relationship Id="rId11" Type="http://schemas.openxmlformats.org/officeDocument/2006/relationships/image" Target="../media/image66.png"/><Relationship Id="rId5" Type="http://schemas.openxmlformats.org/officeDocument/2006/relationships/image" Target="../media/image60.jpeg"/><Relationship Id="rId10" Type="http://schemas.openxmlformats.org/officeDocument/2006/relationships/image" Target="../media/image65.svg"/><Relationship Id="rId4" Type="http://schemas.openxmlformats.org/officeDocument/2006/relationships/image" Target="../media/image59.jpeg"/><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71.jpeg"/><Relationship Id="rId12" Type="http://schemas.openxmlformats.org/officeDocument/2006/relationships/image" Target="../media/image6.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0.jpeg"/><Relationship Id="rId11" Type="http://schemas.openxmlformats.org/officeDocument/2006/relationships/image" Target="../media/image5.png"/><Relationship Id="rId5" Type="http://schemas.openxmlformats.org/officeDocument/2006/relationships/image" Target="../media/image69.jpeg"/><Relationship Id="rId10" Type="http://schemas.openxmlformats.org/officeDocument/2006/relationships/image" Target="../media/image74.jpeg"/><Relationship Id="rId4" Type="http://schemas.openxmlformats.org/officeDocument/2006/relationships/image" Target="../media/image68.jpeg"/><Relationship Id="rId9" Type="http://schemas.openxmlformats.org/officeDocument/2006/relationships/image" Target="../media/image73.jpeg"/><Relationship Id="rId14" Type="http://schemas.openxmlformats.org/officeDocument/2006/relationships/image" Target="../media/image7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70731" b="-70731"/>
            </a:stretch>
          </a:blipFill>
        </p:spPr>
        <p:txBody>
          <a:bodyPr/>
          <a:lstStyle/>
          <a:p>
            <a:endParaRPr lang="pl-PL"/>
          </a:p>
        </p:txBody>
      </p:sp>
      <p:grpSp>
        <p:nvGrpSpPr>
          <p:cNvPr id="3" name="Group 3"/>
          <p:cNvGrpSpPr/>
          <p:nvPr/>
        </p:nvGrpSpPr>
        <p:grpSpPr>
          <a:xfrm>
            <a:off x="0" y="1834484"/>
            <a:ext cx="12731126" cy="8452516"/>
            <a:chOff x="0" y="0"/>
            <a:chExt cx="3353054" cy="2226177"/>
          </a:xfrm>
        </p:grpSpPr>
        <p:sp>
          <p:nvSpPr>
            <p:cNvPr id="4" name="Freeform 4"/>
            <p:cNvSpPr/>
            <p:nvPr/>
          </p:nvSpPr>
          <p:spPr>
            <a:xfrm>
              <a:off x="0" y="0"/>
              <a:ext cx="3353054" cy="2226177"/>
            </a:xfrm>
            <a:custGeom>
              <a:avLst/>
              <a:gdLst/>
              <a:ahLst/>
              <a:cxnLst/>
              <a:rect l="l" t="t" r="r" b="b"/>
              <a:pathLst>
                <a:path w="3353054" h="2226177">
                  <a:moveTo>
                    <a:pt x="0" y="0"/>
                  </a:moveTo>
                  <a:lnTo>
                    <a:pt x="3353054" y="0"/>
                  </a:lnTo>
                  <a:lnTo>
                    <a:pt x="3353054" y="2226177"/>
                  </a:lnTo>
                  <a:lnTo>
                    <a:pt x="0" y="2226177"/>
                  </a:lnTo>
                  <a:close/>
                </a:path>
              </a:pathLst>
            </a:custGeom>
            <a:solidFill>
              <a:srgbClr val="FFFFFF"/>
            </a:solidFill>
          </p:spPr>
          <p:txBody>
            <a:bodyPr/>
            <a:lstStyle/>
            <a:p>
              <a:endParaRPr lang="pl-PL"/>
            </a:p>
          </p:txBody>
        </p:sp>
        <p:sp>
          <p:nvSpPr>
            <p:cNvPr id="5" name="TextBox 5"/>
            <p:cNvSpPr txBox="1"/>
            <p:nvPr/>
          </p:nvSpPr>
          <p:spPr>
            <a:xfrm>
              <a:off x="0" y="-57150"/>
              <a:ext cx="3353054" cy="2283327"/>
            </a:xfrm>
            <a:prstGeom prst="rect">
              <a:avLst/>
            </a:prstGeom>
          </p:spPr>
          <p:txBody>
            <a:bodyPr lIns="50800" tIns="50800" rIns="50800" bIns="50800" rtlCol="0" anchor="ctr"/>
            <a:lstStyle/>
            <a:p>
              <a:pPr algn="ctr">
                <a:lnSpc>
                  <a:spcPts val="3500"/>
                </a:lnSpc>
              </a:pPr>
              <a:endParaRPr dirty="0"/>
            </a:p>
          </p:txBody>
        </p:sp>
      </p:grpSp>
      <p:grpSp>
        <p:nvGrpSpPr>
          <p:cNvPr id="6" name="Group 6"/>
          <p:cNvGrpSpPr/>
          <p:nvPr/>
        </p:nvGrpSpPr>
        <p:grpSpPr>
          <a:xfrm>
            <a:off x="1254554" y="9258300"/>
            <a:ext cx="3199416" cy="744555"/>
            <a:chOff x="0" y="0"/>
            <a:chExt cx="686849" cy="159841"/>
          </a:xfrm>
        </p:grpSpPr>
        <p:sp>
          <p:nvSpPr>
            <p:cNvPr id="7" name="Freeform 7"/>
            <p:cNvSpPr/>
            <p:nvPr/>
          </p:nvSpPr>
          <p:spPr>
            <a:xfrm>
              <a:off x="0" y="0"/>
              <a:ext cx="686849" cy="159841"/>
            </a:xfrm>
            <a:custGeom>
              <a:avLst/>
              <a:gdLst/>
              <a:ahLst/>
              <a:cxnLst/>
              <a:rect l="l" t="t" r="r" b="b"/>
              <a:pathLst>
                <a:path w="686849" h="159841">
                  <a:moveTo>
                    <a:pt x="79920" y="0"/>
                  </a:moveTo>
                  <a:lnTo>
                    <a:pt x="606929" y="0"/>
                  </a:lnTo>
                  <a:cubicBezTo>
                    <a:pt x="651067" y="0"/>
                    <a:pt x="686849" y="35782"/>
                    <a:pt x="686849" y="79920"/>
                  </a:cubicBezTo>
                  <a:lnTo>
                    <a:pt x="686849" y="79920"/>
                  </a:lnTo>
                  <a:cubicBezTo>
                    <a:pt x="686849" y="124059"/>
                    <a:pt x="651067" y="159841"/>
                    <a:pt x="606929" y="159841"/>
                  </a:cubicBezTo>
                  <a:lnTo>
                    <a:pt x="79920" y="159841"/>
                  </a:lnTo>
                  <a:cubicBezTo>
                    <a:pt x="35782" y="159841"/>
                    <a:pt x="0" y="124059"/>
                    <a:pt x="0" y="79920"/>
                  </a:cubicBezTo>
                  <a:lnTo>
                    <a:pt x="0" y="79920"/>
                  </a:lnTo>
                  <a:cubicBezTo>
                    <a:pt x="0" y="35782"/>
                    <a:pt x="35782" y="0"/>
                    <a:pt x="79920" y="0"/>
                  </a:cubicBezTo>
                  <a:close/>
                </a:path>
              </a:pathLst>
            </a:custGeom>
            <a:solidFill>
              <a:srgbClr val="073064"/>
            </a:solidFill>
            <a:ln cap="rnd">
              <a:noFill/>
              <a:prstDash val="solid"/>
              <a:round/>
            </a:ln>
          </p:spPr>
          <p:txBody>
            <a:bodyPr/>
            <a:lstStyle/>
            <a:p>
              <a:endParaRPr lang="pl-PL"/>
            </a:p>
          </p:txBody>
        </p:sp>
        <p:sp>
          <p:nvSpPr>
            <p:cNvPr id="8" name="TextBox 8"/>
            <p:cNvSpPr txBox="1"/>
            <p:nvPr/>
          </p:nvSpPr>
          <p:spPr>
            <a:xfrm>
              <a:off x="0" y="-47625"/>
              <a:ext cx="686849" cy="207466"/>
            </a:xfrm>
            <a:prstGeom prst="rect">
              <a:avLst/>
            </a:prstGeom>
          </p:spPr>
          <p:txBody>
            <a:bodyPr lIns="50800" tIns="50800" rIns="50800" bIns="50800" rtlCol="0" anchor="ctr"/>
            <a:lstStyle/>
            <a:p>
              <a:pPr algn="ctr">
                <a:lnSpc>
                  <a:spcPts val="3499"/>
                </a:lnSpc>
              </a:pPr>
              <a:endParaRPr dirty="0"/>
            </a:p>
          </p:txBody>
        </p:sp>
      </p:grpSp>
      <p:sp>
        <p:nvSpPr>
          <p:cNvPr id="9" name="Freeform 9"/>
          <p:cNvSpPr/>
          <p:nvPr/>
        </p:nvSpPr>
        <p:spPr>
          <a:xfrm flipH="1">
            <a:off x="4745519" y="8794682"/>
            <a:ext cx="162761" cy="270142"/>
          </a:xfrm>
          <a:custGeom>
            <a:avLst/>
            <a:gdLst/>
            <a:ahLst/>
            <a:cxnLst/>
            <a:rect l="l" t="t" r="r" b="b"/>
            <a:pathLst>
              <a:path w="162761" h="270142">
                <a:moveTo>
                  <a:pt x="162761" y="0"/>
                </a:moveTo>
                <a:lnTo>
                  <a:pt x="0" y="0"/>
                </a:lnTo>
                <a:lnTo>
                  <a:pt x="0" y="270142"/>
                </a:lnTo>
                <a:lnTo>
                  <a:pt x="162761" y="270142"/>
                </a:lnTo>
                <a:lnTo>
                  <a:pt x="162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l-PL"/>
          </a:p>
        </p:txBody>
      </p:sp>
      <p:sp>
        <p:nvSpPr>
          <p:cNvPr id="10" name="TextBox 10"/>
          <p:cNvSpPr txBox="1"/>
          <p:nvPr/>
        </p:nvSpPr>
        <p:spPr>
          <a:xfrm>
            <a:off x="1254554" y="4640639"/>
            <a:ext cx="4412585" cy="1826878"/>
          </a:xfrm>
          <a:prstGeom prst="rect">
            <a:avLst/>
          </a:prstGeom>
        </p:spPr>
        <p:txBody>
          <a:bodyPr lIns="0" tIns="0" rIns="0" bIns="0" rtlCol="0" anchor="t">
            <a:spAutoFit/>
          </a:bodyPr>
          <a:lstStyle/>
          <a:p>
            <a:pPr>
              <a:lnSpc>
                <a:spcPts val="13229"/>
              </a:lnSpc>
            </a:pPr>
            <a:r>
              <a:rPr lang="en-US" sz="14699" spc="293" dirty="0">
                <a:solidFill>
                  <a:srgbClr val="F88932"/>
                </a:solidFill>
                <a:latin typeface="League Gothic"/>
              </a:rPr>
              <a:t>ROOM</a:t>
            </a:r>
          </a:p>
        </p:txBody>
      </p:sp>
      <p:sp>
        <p:nvSpPr>
          <p:cNvPr id="11" name="TextBox 11"/>
          <p:cNvSpPr txBox="1"/>
          <p:nvPr/>
        </p:nvSpPr>
        <p:spPr>
          <a:xfrm>
            <a:off x="1254554" y="2761360"/>
            <a:ext cx="5051113" cy="2024982"/>
          </a:xfrm>
          <a:prstGeom prst="rect">
            <a:avLst/>
          </a:prstGeom>
        </p:spPr>
        <p:txBody>
          <a:bodyPr lIns="0" tIns="0" rIns="0" bIns="0" rtlCol="0" anchor="t">
            <a:spAutoFit/>
          </a:bodyPr>
          <a:lstStyle/>
          <a:p>
            <a:pPr>
              <a:lnSpc>
                <a:spcPts val="14759"/>
              </a:lnSpc>
            </a:pPr>
            <a:r>
              <a:rPr lang="en-US" sz="16399" spc="327" dirty="0">
                <a:solidFill>
                  <a:srgbClr val="073064"/>
                </a:solidFill>
                <a:latin typeface="League Gothic"/>
              </a:rPr>
              <a:t>SINGLE</a:t>
            </a:r>
          </a:p>
        </p:txBody>
      </p:sp>
      <p:grpSp>
        <p:nvGrpSpPr>
          <p:cNvPr id="12" name="Group 12"/>
          <p:cNvGrpSpPr>
            <a:grpSpLocks noChangeAspect="1"/>
          </p:cNvGrpSpPr>
          <p:nvPr/>
        </p:nvGrpSpPr>
        <p:grpSpPr>
          <a:xfrm>
            <a:off x="8014633" y="-736474"/>
            <a:ext cx="10904892" cy="11023474"/>
            <a:chOff x="0" y="0"/>
            <a:chExt cx="5956300" cy="6021070"/>
          </a:xfrm>
        </p:grpSpPr>
        <p:sp>
          <p:nvSpPr>
            <p:cNvPr id="13" name="Freeform 13"/>
            <p:cNvSpPr/>
            <p:nvPr/>
          </p:nvSpPr>
          <p:spPr>
            <a:xfrm>
              <a:off x="0" y="0"/>
              <a:ext cx="5956300" cy="6021070"/>
            </a:xfrm>
            <a:custGeom>
              <a:avLst/>
              <a:gdLst/>
              <a:ahLst/>
              <a:cxnLst/>
              <a:rect l="l" t="t" r="r" b="b"/>
              <a:pathLst>
                <a:path w="5956300" h="6021070">
                  <a:moveTo>
                    <a:pt x="0" y="6021070"/>
                  </a:moveTo>
                  <a:lnTo>
                    <a:pt x="692150" y="0"/>
                  </a:lnTo>
                  <a:lnTo>
                    <a:pt x="5956300" y="0"/>
                  </a:lnTo>
                  <a:lnTo>
                    <a:pt x="5264150" y="6021070"/>
                  </a:lnTo>
                  <a:close/>
                </a:path>
              </a:pathLst>
            </a:custGeom>
            <a:blipFill>
              <a:blip r:embed="rId5"/>
              <a:stretch>
                <a:fillRect l="-52108" r="-52108"/>
              </a:stretch>
            </a:blipFill>
          </p:spPr>
          <p:txBody>
            <a:bodyPr/>
            <a:lstStyle/>
            <a:p>
              <a:endParaRPr lang="pl-PL"/>
            </a:p>
          </p:txBody>
        </p:sp>
      </p:grpSp>
      <p:sp>
        <p:nvSpPr>
          <p:cNvPr id="14" name="TextBox 14"/>
          <p:cNvSpPr txBox="1"/>
          <p:nvPr/>
        </p:nvSpPr>
        <p:spPr>
          <a:xfrm>
            <a:off x="1254554" y="6211318"/>
            <a:ext cx="5794906" cy="2718435"/>
          </a:xfrm>
          <a:prstGeom prst="rect">
            <a:avLst/>
          </a:prstGeom>
        </p:spPr>
        <p:txBody>
          <a:bodyPr lIns="0" tIns="0" rIns="0" bIns="0" rtlCol="0" anchor="t">
            <a:spAutoFit/>
          </a:bodyPr>
          <a:lstStyle/>
          <a:p>
            <a:pPr algn="just">
              <a:lnSpc>
                <a:spcPts val="3600"/>
              </a:lnSpc>
            </a:pPr>
            <a:r>
              <a:rPr lang="en-US" sz="2400" dirty="0">
                <a:solidFill>
                  <a:srgbClr val="073064"/>
                </a:solidFill>
                <a:latin typeface="Open Sans 1"/>
              </a:rPr>
              <a:t>SingleRoom to system, </a:t>
            </a:r>
            <a:r>
              <a:rPr lang="en-US" sz="2400" dirty="0" err="1">
                <a:solidFill>
                  <a:srgbClr val="073064"/>
                </a:solidFill>
                <a:latin typeface="Open Sans 1"/>
              </a:rPr>
              <a:t>który</a:t>
            </a:r>
            <a:r>
              <a:rPr lang="en-US" sz="2400" dirty="0">
                <a:solidFill>
                  <a:srgbClr val="073064"/>
                </a:solidFill>
                <a:latin typeface="Open Sans 1"/>
              </a:rPr>
              <a:t> </a:t>
            </a:r>
            <a:r>
              <a:rPr lang="en-US" sz="2400" dirty="0" err="1">
                <a:solidFill>
                  <a:srgbClr val="073064"/>
                </a:solidFill>
                <a:latin typeface="Open Sans 1"/>
              </a:rPr>
              <a:t>pozwala</a:t>
            </a:r>
            <a:r>
              <a:rPr lang="en-US" sz="2400" dirty="0">
                <a:solidFill>
                  <a:srgbClr val="073064"/>
                </a:solidFill>
                <a:latin typeface="Open Sans 1"/>
              </a:rPr>
              <a:t> </a:t>
            </a:r>
            <a:r>
              <a:rPr lang="en-US" sz="2400" dirty="0" err="1">
                <a:solidFill>
                  <a:srgbClr val="073064"/>
                </a:solidFill>
                <a:latin typeface="Open Sans 1"/>
              </a:rPr>
              <a:t>użytkownikom</a:t>
            </a:r>
            <a:r>
              <a:rPr lang="en-US" sz="2400" dirty="0">
                <a:solidFill>
                  <a:srgbClr val="073064"/>
                </a:solidFill>
                <a:latin typeface="Open Sans 1"/>
              </a:rPr>
              <a:t> </a:t>
            </a:r>
            <a:r>
              <a:rPr lang="en-US" sz="2400" dirty="0" err="1">
                <a:solidFill>
                  <a:srgbClr val="073064"/>
                </a:solidFill>
                <a:latin typeface="Open Sans 1"/>
              </a:rPr>
              <a:t>na</a:t>
            </a:r>
            <a:r>
              <a:rPr lang="en-US" sz="2400" dirty="0">
                <a:solidFill>
                  <a:srgbClr val="073064"/>
                </a:solidFill>
                <a:latin typeface="Open Sans 1"/>
              </a:rPr>
              <a:t> </a:t>
            </a:r>
            <a:r>
              <a:rPr lang="en-US" sz="2400" dirty="0" err="1">
                <a:solidFill>
                  <a:srgbClr val="073064"/>
                </a:solidFill>
                <a:latin typeface="Open Sans 1"/>
              </a:rPr>
              <a:t>łatwe</a:t>
            </a:r>
            <a:r>
              <a:rPr lang="en-US" sz="2400" dirty="0">
                <a:solidFill>
                  <a:srgbClr val="073064"/>
                </a:solidFill>
                <a:latin typeface="Open Sans 1"/>
              </a:rPr>
              <a:t> </a:t>
            </a:r>
            <a:r>
              <a:rPr lang="en-US" sz="2400" dirty="0" err="1">
                <a:solidFill>
                  <a:srgbClr val="073064"/>
                </a:solidFill>
                <a:latin typeface="Open Sans 1"/>
              </a:rPr>
              <a:t>wyszukanie</a:t>
            </a:r>
            <a:r>
              <a:rPr lang="en-US" sz="2400" dirty="0">
                <a:solidFill>
                  <a:srgbClr val="073064"/>
                </a:solidFill>
                <a:latin typeface="Open Sans 1"/>
              </a:rPr>
              <a:t> </a:t>
            </a:r>
            <a:r>
              <a:rPr lang="en-US" sz="2400" dirty="0" err="1">
                <a:solidFill>
                  <a:srgbClr val="073064"/>
                </a:solidFill>
                <a:latin typeface="Open Sans 1"/>
              </a:rPr>
              <a:t>towarzysza</a:t>
            </a:r>
            <a:r>
              <a:rPr lang="en-US" sz="2400" dirty="0">
                <a:solidFill>
                  <a:srgbClr val="073064"/>
                </a:solidFill>
                <a:latin typeface="Open Sans 1"/>
              </a:rPr>
              <a:t> </a:t>
            </a:r>
            <a:r>
              <a:rPr lang="en-US" sz="2400" dirty="0" err="1">
                <a:solidFill>
                  <a:srgbClr val="073064"/>
                </a:solidFill>
                <a:latin typeface="Open Sans 1"/>
              </a:rPr>
              <a:t>podróży</a:t>
            </a:r>
            <a:r>
              <a:rPr lang="en-US" sz="2400" dirty="0">
                <a:solidFill>
                  <a:srgbClr val="073064"/>
                </a:solidFill>
                <a:latin typeface="Open Sans 1"/>
              </a:rPr>
              <a:t> </a:t>
            </a:r>
            <a:r>
              <a:rPr lang="en-US" sz="2400" dirty="0" err="1">
                <a:solidFill>
                  <a:srgbClr val="073064"/>
                </a:solidFill>
                <a:latin typeface="Open Sans 1"/>
              </a:rPr>
              <a:t>i</a:t>
            </a:r>
            <a:r>
              <a:rPr lang="en-US" sz="2400" dirty="0">
                <a:solidFill>
                  <a:srgbClr val="073064"/>
                </a:solidFill>
                <a:latin typeface="Open Sans 1"/>
              </a:rPr>
              <a:t> </a:t>
            </a:r>
            <a:r>
              <a:rPr lang="en-US" sz="2400" dirty="0" err="1">
                <a:solidFill>
                  <a:srgbClr val="073064"/>
                </a:solidFill>
                <a:latin typeface="Open Sans 1"/>
              </a:rPr>
              <a:t>jednocześnie</a:t>
            </a:r>
            <a:r>
              <a:rPr lang="en-US" sz="2400" dirty="0">
                <a:solidFill>
                  <a:srgbClr val="073064"/>
                </a:solidFill>
                <a:latin typeface="Open Sans 1"/>
              </a:rPr>
              <a:t> </a:t>
            </a:r>
            <a:r>
              <a:rPr lang="en-US" sz="2400" dirty="0" err="1">
                <a:solidFill>
                  <a:srgbClr val="073064"/>
                </a:solidFill>
                <a:latin typeface="Open Sans 1"/>
              </a:rPr>
              <a:t>dokonanie</a:t>
            </a:r>
            <a:r>
              <a:rPr lang="en-US" sz="2400" dirty="0">
                <a:solidFill>
                  <a:srgbClr val="073064"/>
                </a:solidFill>
                <a:latin typeface="Open Sans 1"/>
              </a:rPr>
              <a:t> </a:t>
            </a:r>
            <a:r>
              <a:rPr lang="en-US" sz="2400" dirty="0" err="1">
                <a:solidFill>
                  <a:srgbClr val="073064"/>
                </a:solidFill>
                <a:latin typeface="Open Sans 1"/>
              </a:rPr>
              <a:t>rezerwacji</a:t>
            </a:r>
            <a:r>
              <a:rPr lang="en-US" sz="2400" dirty="0">
                <a:solidFill>
                  <a:srgbClr val="073064"/>
                </a:solidFill>
                <a:latin typeface="Open Sans 1"/>
              </a:rPr>
              <a:t> w </a:t>
            </a:r>
            <a:r>
              <a:rPr lang="en-US" sz="2400" dirty="0" err="1">
                <a:solidFill>
                  <a:srgbClr val="073064"/>
                </a:solidFill>
                <a:latin typeface="Open Sans 1"/>
              </a:rPr>
              <a:t>biurze</a:t>
            </a:r>
            <a:r>
              <a:rPr lang="en-US" sz="2400" dirty="0">
                <a:solidFill>
                  <a:srgbClr val="073064"/>
                </a:solidFill>
                <a:latin typeface="Open Sans 1"/>
              </a:rPr>
              <a:t> </a:t>
            </a:r>
            <a:r>
              <a:rPr lang="en-US" sz="2400" dirty="0" err="1">
                <a:solidFill>
                  <a:srgbClr val="073064"/>
                </a:solidFill>
                <a:latin typeface="Open Sans 1"/>
              </a:rPr>
              <a:t>podróży</a:t>
            </a:r>
            <a:r>
              <a:rPr lang="en-US" sz="2400" dirty="0">
                <a:solidFill>
                  <a:srgbClr val="073064"/>
                </a:solidFill>
                <a:latin typeface="Open Sans 1"/>
              </a:rPr>
              <a:t>. </a:t>
            </a:r>
            <a:r>
              <a:rPr lang="en-US" sz="2400" dirty="0" err="1">
                <a:solidFill>
                  <a:srgbClr val="073064"/>
                </a:solidFill>
                <a:latin typeface="Open Sans 1"/>
              </a:rPr>
              <a:t>Dowiedz</a:t>
            </a:r>
            <a:r>
              <a:rPr lang="en-US" sz="2400" dirty="0">
                <a:solidFill>
                  <a:srgbClr val="073064"/>
                </a:solidFill>
                <a:latin typeface="Open Sans 1"/>
              </a:rPr>
              <a:t> </a:t>
            </a:r>
            <a:r>
              <a:rPr lang="en-US" sz="2400" dirty="0" err="1">
                <a:solidFill>
                  <a:srgbClr val="073064"/>
                </a:solidFill>
                <a:latin typeface="Open Sans 1"/>
              </a:rPr>
              <a:t>się</a:t>
            </a:r>
            <a:r>
              <a:rPr lang="en-US" sz="2400" dirty="0">
                <a:solidFill>
                  <a:srgbClr val="073064"/>
                </a:solidFill>
                <a:latin typeface="Open Sans 1"/>
              </a:rPr>
              <a:t> </a:t>
            </a:r>
            <a:r>
              <a:rPr lang="en-US" sz="2400" dirty="0" err="1">
                <a:solidFill>
                  <a:srgbClr val="073064"/>
                </a:solidFill>
                <a:latin typeface="Open Sans 1"/>
              </a:rPr>
              <a:t>więcej</a:t>
            </a:r>
            <a:r>
              <a:rPr lang="en-US" sz="2400" dirty="0">
                <a:solidFill>
                  <a:srgbClr val="073064"/>
                </a:solidFill>
                <a:latin typeface="Open Sans 1"/>
              </a:rPr>
              <a:t> o </a:t>
            </a:r>
            <a:r>
              <a:rPr lang="en-US" sz="2400" dirty="0" err="1">
                <a:solidFill>
                  <a:srgbClr val="073064"/>
                </a:solidFill>
                <a:latin typeface="Open Sans 1"/>
              </a:rPr>
              <a:t>tym</a:t>
            </a:r>
            <a:r>
              <a:rPr lang="en-US" sz="2400" dirty="0">
                <a:solidFill>
                  <a:srgbClr val="073064"/>
                </a:solidFill>
                <a:latin typeface="Open Sans 1"/>
              </a:rPr>
              <a:t> </a:t>
            </a:r>
            <a:r>
              <a:rPr lang="en-US" sz="2400" dirty="0" err="1">
                <a:solidFill>
                  <a:srgbClr val="073064"/>
                </a:solidFill>
                <a:latin typeface="Open Sans 1"/>
              </a:rPr>
              <a:t>innowacyjnym</a:t>
            </a:r>
            <a:r>
              <a:rPr lang="en-US" sz="2400" dirty="0">
                <a:solidFill>
                  <a:srgbClr val="073064"/>
                </a:solidFill>
                <a:latin typeface="Open Sans 1"/>
              </a:rPr>
              <a:t> </a:t>
            </a:r>
            <a:r>
              <a:rPr lang="en-US" sz="2400" dirty="0" err="1">
                <a:solidFill>
                  <a:srgbClr val="073064"/>
                </a:solidFill>
                <a:latin typeface="Open Sans 1"/>
              </a:rPr>
              <a:t>rozwiązaniu</a:t>
            </a:r>
            <a:r>
              <a:rPr lang="en-US" sz="2400" dirty="0">
                <a:solidFill>
                  <a:srgbClr val="073064"/>
                </a:solidFill>
                <a:latin typeface="Open Sans 1"/>
              </a:rPr>
              <a:t>!</a:t>
            </a:r>
          </a:p>
        </p:txBody>
      </p:sp>
      <p:sp>
        <p:nvSpPr>
          <p:cNvPr id="15" name="Freeform 15"/>
          <p:cNvSpPr/>
          <p:nvPr/>
        </p:nvSpPr>
        <p:spPr>
          <a:xfrm rot="7285664" flipH="1" flipV="1">
            <a:off x="4815273" y="3198671"/>
            <a:ext cx="3471281" cy="2364810"/>
          </a:xfrm>
          <a:custGeom>
            <a:avLst/>
            <a:gdLst/>
            <a:ahLst/>
            <a:cxnLst/>
            <a:rect l="l" t="t" r="r" b="b"/>
            <a:pathLst>
              <a:path w="3471281" h="2364810">
                <a:moveTo>
                  <a:pt x="3471281" y="2364810"/>
                </a:moveTo>
                <a:lnTo>
                  <a:pt x="0" y="2364810"/>
                </a:lnTo>
                <a:lnTo>
                  <a:pt x="0" y="0"/>
                </a:lnTo>
                <a:lnTo>
                  <a:pt x="3471281" y="0"/>
                </a:lnTo>
                <a:lnTo>
                  <a:pt x="3471281" y="236481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16" name="Freeform 16"/>
          <p:cNvSpPr/>
          <p:nvPr/>
        </p:nvSpPr>
        <p:spPr>
          <a:xfrm>
            <a:off x="5939387" y="8794682"/>
            <a:ext cx="1443993" cy="1172643"/>
          </a:xfrm>
          <a:custGeom>
            <a:avLst/>
            <a:gdLst/>
            <a:ahLst/>
            <a:cxnLst/>
            <a:rect l="l" t="t" r="r" b="b"/>
            <a:pathLst>
              <a:path w="1443993" h="1172643">
                <a:moveTo>
                  <a:pt x="0" y="0"/>
                </a:moveTo>
                <a:lnTo>
                  <a:pt x="1443993" y="0"/>
                </a:lnTo>
                <a:lnTo>
                  <a:pt x="1443993" y="1172642"/>
                </a:lnTo>
                <a:lnTo>
                  <a:pt x="0" y="1172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l-PL"/>
          </a:p>
        </p:txBody>
      </p:sp>
      <p:sp>
        <p:nvSpPr>
          <p:cNvPr id="17" name="Freeform 17"/>
          <p:cNvSpPr/>
          <p:nvPr/>
        </p:nvSpPr>
        <p:spPr>
          <a:xfrm>
            <a:off x="1254554" y="807409"/>
            <a:ext cx="598896" cy="552482"/>
          </a:xfrm>
          <a:custGeom>
            <a:avLst/>
            <a:gdLst/>
            <a:ahLst/>
            <a:cxnLst/>
            <a:rect l="l" t="t" r="r" b="b"/>
            <a:pathLst>
              <a:path w="598896" h="552482">
                <a:moveTo>
                  <a:pt x="0" y="0"/>
                </a:moveTo>
                <a:lnTo>
                  <a:pt x="598896" y="0"/>
                </a:lnTo>
                <a:lnTo>
                  <a:pt x="598896" y="552481"/>
                </a:lnTo>
                <a:lnTo>
                  <a:pt x="0" y="5524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l-PL"/>
          </a:p>
        </p:txBody>
      </p:sp>
      <p:sp>
        <p:nvSpPr>
          <p:cNvPr id="18" name="TextBox 18"/>
          <p:cNvSpPr txBox="1"/>
          <p:nvPr/>
        </p:nvSpPr>
        <p:spPr>
          <a:xfrm>
            <a:off x="2158193" y="845541"/>
            <a:ext cx="5123436" cy="481329"/>
          </a:xfrm>
          <a:prstGeom prst="rect">
            <a:avLst/>
          </a:prstGeom>
        </p:spPr>
        <p:txBody>
          <a:bodyPr lIns="0" tIns="0" rIns="0" bIns="0" rtlCol="0" anchor="t">
            <a:spAutoFit/>
          </a:bodyPr>
          <a:lstStyle/>
          <a:p>
            <a:pPr>
              <a:lnSpc>
                <a:spcPts val="3920"/>
              </a:lnSpc>
              <a:spcBef>
                <a:spcPct val="0"/>
              </a:spcBef>
            </a:pPr>
            <a:r>
              <a:rPr lang="en-US" sz="2800">
                <a:solidFill>
                  <a:srgbClr val="073064"/>
                </a:solidFill>
                <a:latin typeface="Open Sans Bold"/>
              </a:rPr>
              <a:t>Ochrona danych w chmurze</a:t>
            </a:r>
          </a:p>
        </p:txBody>
      </p:sp>
      <p:sp>
        <p:nvSpPr>
          <p:cNvPr id="19" name="TextBox 19"/>
          <p:cNvSpPr txBox="1"/>
          <p:nvPr/>
        </p:nvSpPr>
        <p:spPr>
          <a:xfrm>
            <a:off x="1739136" y="9413407"/>
            <a:ext cx="2230251" cy="396240"/>
          </a:xfrm>
          <a:prstGeom prst="rect">
            <a:avLst/>
          </a:prstGeom>
        </p:spPr>
        <p:txBody>
          <a:bodyPr lIns="0" tIns="0" rIns="0" bIns="0" rtlCol="0" anchor="t">
            <a:spAutoFit/>
          </a:bodyPr>
          <a:lstStyle/>
          <a:p>
            <a:pPr algn="ctr">
              <a:lnSpc>
                <a:spcPts val="3360"/>
              </a:lnSpc>
              <a:spcBef>
                <a:spcPct val="0"/>
              </a:spcBef>
            </a:pPr>
            <a:r>
              <a:rPr lang="en-US" sz="2400" spc="153">
                <a:solidFill>
                  <a:srgbClr val="FFFFFF"/>
                </a:solidFill>
                <a:latin typeface="Open Sans Bold"/>
              </a:rPr>
              <a:t>Zaczynamy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ingleRoom tutorial">
            <a:hlinkClick r:id="" action="ppaction://media"/>
            <a:extLst>
              <a:ext uri="{FF2B5EF4-FFF2-40B4-BE49-F238E27FC236}">
                <a16:creationId xmlns:a16="http://schemas.microsoft.com/office/drawing/2014/main" id="{E4A10814-A3AF-56EE-3BB2-76B5F19DFD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7692" y="590550"/>
            <a:ext cx="16188267" cy="9105900"/>
          </a:xfrm>
          <a:prstGeom prst="rect">
            <a:avLst/>
          </a:prstGeom>
        </p:spPr>
      </p:pic>
      <p:sp>
        <p:nvSpPr>
          <p:cNvPr id="6" name="Freeform 6"/>
          <p:cNvSpPr/>
          <p:nvPr/>
        </p:nvSpPr>
        <p:spPr>
          <a:xfrm flipH="1">
            <a:off x="16743550" y="5524500"/>
            <a:ext cx="1712161" cy="4921182"/>
          </a:xfrm>
          <a:custGeom>
            <a:avLst/>
            <a:gdLst/>
            <a:ahLst/>
            <a:cxnLst/>
            <a:rect l="l" t="t" r="r" b="b"/>
            <a:pathLst>
              <a:path w="1712161" h="4921182">
                <a:moveTo>
                  <a:pt x="1712161" y="0"/>
                </a:moveTo>
                <a:lnTo>
                  <a:pt x="0" y="0"/>
                </a:lnTo>
                <a:lnTo>
                  <a:pt x="0" y="4921181"/>
                </a:lnTo>
                <a:lnTo>
                  <a:pt x="1712161" y="4921181"/>
                </a:lnTo>
                <a:lnTo>
                  <a:pt x="171216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9" name="Freeform 9"/>
          <p:cNvSpPr/>
          <p:nvPr/>
        </p:nvSpPr>
        <p:spPr>
          <a:xfrm rot="8734124" flipH="1" flipV="1">
            <a:off x="-100581" y="-129006"/>
            <a:ext cx="2667730" cy="1818502"/>
          </a:xfrm>
          <a:custGeom>
            <a:avLst/>
            <a:gdLst/>
            <a:ahLst/>
            <a:cxnLst/>
            <a:rect l="l" t="t" r="r" b="b"/>
            <a:pathLst>
              <a:path w="2667730" h="1818502">
                <a:moveTo>
                  <a:pt x="2667730" y="1818502"/>
                </a:moveTo>
                <a:lnTo>
                  <a:pt x="0" y="1818502"/>
                </a:lnTo>
                <a:lnTo>
                  <a:pt x="0" y="0"/>
                </a:lnTo>
                <a:lnTo>
                  <a:pt x="2667730" y="0"/>
                </a:lnTo>
                <a:lnTo>
                  <a:pt x="2667730" y="181850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7" name="Freeform 7"/>
          <p:cNvSpPr/>
          <p:nvPr/>
        </p:nvSpPr>
        <p:spPr>
          <a:xfrm>
            <a:off x="16755062" y="87101"/>
            <a:ext cx="1913938" cy="1248844"/>
          </a:xfrm>
          <a:custGeom>
            <a:avLst/>
            <a:gdLst/>
            <a:ahLst/>
            <a:cxnLst/>
            <a:rect l="l" t="t" r="r" b="b"/>
            <a:pathLst>
              <a:path w="1913938" h="1248844">
                <a:moveTo>
                  <a:pt x="0" y="0"/>
                </a:moveTo>
                <a:lnTo>
                  <a:pt x="1913937" y="0"/>
                </a:lnTo>
                <a:lnTo>
                  <a:pt x="1913937" y="1248844"/>
                </a:lnTo>
                <a:lnTo>
                  <a:pt x="0" y="12488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l-PL"/>
          </a:p>
        </p:txBody>
      </p:sp>
      <p:sp>
        <p:nvSpPr>
          <p:cNvPr id="10" name="Freeform 10"/>
          <p:cNvSpPr/>
          <p:nvPr/>
        </p:nvSpPr>
        <p:spPr>
          <a:xfrm rot="404826" flipH="1">
            <a:off x="187592" y="9521302"/>
            <a:ext cx="1229399" cy="671559"/>
          </a:xfrm>
          <a:custGeom>
            <a:avLst/>
            <a:gdLst/>
            <a:ahLst/>
            <a:cxnLst/>
            <a:rect l="l" t="t" r="r" b="b"/>
            <a:pathLst>
              <a:path w="1229399" h="671559">
                <a:moveTo>
                  <a:pt x="1229399" y="0"/>
                </a:moveTo>
                <a:lnTo>
                  <a:pt x="0" y="0"/>
                </a:lnTo>
                <a:lnTo>
                  <a:pt x="0" y="671560"/>
                </a:lnTo>
                <a:lnTo>
                  <a:pt x="1229399" y="671560"/>
                </a:lnTo>
                <a:lnTo>
                  <a:pt x="1229399"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l-P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8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70731" b="-70731"/>
            </a:stretch>
          </a:blipFill>
        </p:spPr>
        <p:txBody>
          <a:bodyPr/>
          <a:lstStyle/>
          <a:p>
            <a:endParaRPr lang="pl-PL"/>
          </a:p>
        </p:txBody>
      </p:sp>
      <p:grpSp>
        <p:nvGrpSpPr>
          <p:cNvPr id="3" name="Group 3"/>
          <p:cNvGrpSpPr/>
          <p:nvPr/>
        </p:nvGrpSpPr>
        <p:grpSpPr>
          <a:xfrm>
            <a:off x="1645337" y="4979195"/>
            <a:ext cx="9935050" cy="3997613"/>
            <a:chOff x="0" y="0"/>
            <a:chExt cx="2616639" cy="1052869"/>
          </a:xfrm>
        </p:grpSpPr>
        <p:sp>
          <p:nvSpPr>
            <p:cNvPr id="4" name="Freeform 4"/>
            <p:cNvSpPr/>
            <p:nvPr/>
          </p:nvSpPr>
          <p:spPr>
            <a:xfrm>
              <a:off x="0" y="0"/>
              <a:ext cx="2616639" cy="1052869"/>
            </a:xfrm>
            <a:custGeom>
              <a:avLst/>
              <a:gdLst/>
              <a:ahLst/>
              <a:cxnLst/>
              <a:rect l="l" t="t" r="r" b="b"/>
              <a:pathLst>
                <a:path w="2616639" h="1052869">
                  <a:moveTo>
                    <a:pt x="0" y="0"/>
                  </a:moveTo>
                  <a:lnTo>
                    <a:pt x="2616639" y="0"/>
                  </a:lnTo>
                  <a:lnTo>
                    <a:pt x="2616639" y="1052869"/>
                  </a:lnTo>
                  <a:lnTo>
                    <a:pt x="0" y="1052869"/>
                  </a:lnTo>
                  <a:close/>
                </a:path>
              </a:pathLst>
            </a:custGeom>
            <a:solidFill>
              <a:srgbClr val="FFFFFF"/>
            </a:solidFill>
          </p:spPr>
          <p:txBody>
            <a:bodyPr/>
            <a:lstStyle/>
            <a:p>
              <a:endParaRPr lang="pl-PL"/>
            </a:p>
          </p:txBody>
        </p:sp>
        <p:sp>
          <p:nvSpPr>
            <p:cNvPr id="5" name="TextBox 5"/>
            <p:cNvSpPr txBox="1"/>
            <p:nvPr/>
          </p:nvSpPr>
          <p:spPr>
            <a:xfrm>
              <a:off x="0" y="-47625"/>
              <a:ext cx="2616639" cy="1100494"/>
            </a:xfrm>
            <a:prstGeom prst="rect">
              <a:avLst/>
            </a:prstGeom>
          </p:spPr>
          <p:txBody>
            <a:bodyPr lIns="50800" tIns="50800" rIns="50800" bIns="50800" rtlCol="0" anchor="ctr"/>
            <a:lstStyle/>
            <a:p>
              <a:pPr algn="ctr">
                <a:lnSpc>
                  <a:spcPts val="3499"/>
                </a:lnSpc>
              </a:pPr>
              <a:endParaRPr/>
            </a:p>
          </p:txBody>
        </p:sp>
      </p:grpSp>
      <p:sp>
        <p:nvSpPr>
          <p:cNvPr id="6" name="Freeform 6"/>
          <p:cNvSpPr/>
          <p:nvPr/>
        </p:nvSpPr>
        <p:spPr>
          <a:xfrm flipH="1">
            <a:off x="16139121" y="5531064"/>
            <a:ext cx="1712161" cy="4921182"/>
          </a:xfrm>
          <a:custGeom>
            <a:avLst/>
            <a:gdLst/>
            <a:ahLst/>
            <a:cxnLst/>
            <a:rect l="l" t="t" r="r" b="b"/>
            <a:pathLst>
              <a:path w="1712161" h="4921182">
                <a:moveTo>
                  <a:pt x="1712161" y="0"/>
                </a:moveTo>
                <a:lnTo>
                  <a:pt x="0" y="0"/>
                </a:lnTo>
                <a:lnTo>
                  <a:pt x="0" y="4921181"/>
                </a:lnTo>
                <a:lnTo>
                  <a:pt x="1712161" y="4921181"/>
                </a:lnTo>
                <a:lnTo>
                  <a:pt x="17121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l-PL"/>
          </a:p>
        </p:txBody>
      </p:sp>
      <p:sp>
        <p:nvSpPr>
          <p:cNvPr id="7" name="Freeform 7"/>
          <p:cNvSpPr/>
          <p:nvPr/>
        </p:nvSpPr>
        <p:spPr>
          <a:xfrm>
            <a:off x="688369" y="1355024"/>
            <a:ext cx="1913938" cy="1248844"/>
          </a:xfrm>
          <a:custGeom>
            <a:avLst/>
            <a:gdLst/>
            <a:ahLst/>
            <a:cxnLst/>
            <a:rect l="l" t="t" r="r" b="b"/>
            <a:pathLst>
              <a:path w="1913938" h="1248844">
                <a:moveTo>
                  <a:pt x="0" y="0"/>
                </a:moveTo>
                <a:lnTo>
                  <a:pt x="1913937" y="0"/>
                </a:lnTo>
                <a:lnTo>
                  <a:pt x="1913937" y="1248844"/>
                </a:lnTo>
                <a:lnTo>
                  <a:pt x="0" y="12488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Freeform 8"/>
          <p:cNvSpPr/>
          <p:nvPr/>
        </p:nvSpPr>
        <p:spPr>
          <a:xfrm>
            <a:off x="2368145" y="5582384"/>
            <a:ext cx="589002" cy="589002"/>
          </a:xfrm>
          <a:custGeom>
            <a:avLst/>
            <a:gdLst/>
            <a:ahLst/>
            <a:cxnLst/>
            <a:rect l="l" t="t" r="r" b="b"/>
            <a:pathLst>
              <a:path w="589002" h="589002">
                <a:moveTo>
                  <a:pt x="0" y="0"/>
                </a:moveTo>
                <a:lnTo>
                  <a:pt x="589002" y="0"/>
                </a:lnTo>
                <a:lnTo>
                  <a:pt x="589002" y="589002"/>
                </a:lnTo>
                <a:lnTo>
                  <a:pt x="0" y="5890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9" name="Freeform 9"/>
          <p:cNvSpPr/>
          <p:nvPr/>
        </p:nvSpPr>
        <p:spPr>
          <a:xfrm rot="8734124" flipH="1" flipV="1">
            <a:off x="6016985" y="-65849"/>
            <a:ext cx="2667730" cy="1818502"/>
          </a:xfrm>
          <a:custGeom>
            <a:avLst/>
            <a:gdLst/>
            <a:ahLst/>
            <a:cxnLst/>
            <a:rect l="l" t="t" r="r" b="b"/>
            <a:pathLst>
              <a:path w="2667730" h="1818502">
                <a:moveTo>
                  <a:pt x="2667730" y="1818502"/>
                </a:moveTo>
                <a:lnTo>
                  <a:pt x="0" y="1818502"/>
                </a:lnTo>
                <a:lnTo>
                  <a:pt x="0" y="0"/>
                </a:lnTo>
                <a:lnTo>
                  <a:pt x="2667730" y="0"/>
                </a:lnTo>
                <a:lnTo>
                  <a:pt x="2667730" y="1818502"/>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l-PL"/>
          </a:p>
        </p:txBody>
      </p:sp>
      <p:sp>
        <p:nvSpPr>
          <p:cNvPr id="10" name="Freeform 10"/>
          <p:cNvSpPr/>
          <p:nvPr/>
        </p:nvSpPr>
        <p:spPr>
          <a:xfrm rot="404826" flipH="1">
            <a:off x="7185657" y="4643415"/>
            <a:ext cx="1229399" cy="671559"/>
          </a:xfrm>
          <a:custGeom>
            <a:avLst/>
            <a:gdLst/>
            <a:ahLst/>
            <a:cxnLst/>
            <a:rect l="l" t="t" r="r" b="b"/>
            <a:pathLst>
              <a:path w="1229399" h="671559">
                <a:moveTo>
                  <a:pt x="1229399" y="0"/>
                </a:moveTo>
                <a:lnTo>
                  <a:pt x="0" y="0"/>
                </a:lnTo>
                <a:lnTo>
                  <a:pt x="0" y="671560"/>
                </a:lnTo>
                <a:lnTo>
                  <a:pt x="1229399" y="671560"/>
                </a:lnTo>
                <a:lnTo>
                  <a:pt x="1229399"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l-PL"/>
          </a:p>
        </p:txBody>
      </p:sp>
      <p:sp>
        <p:nvSpPr>
          <p:cNvPr id="12" name="Freeform 12"/>
          <p:cNvSpPr/>
          <p:nvPr/>
        </p:nvSpPr>
        <p:spPr>
          <a:xfrm>
            <a:off x="2368145" y="7317646"/>
            <a:ext cx="589002" cy="589002"/>
          </a:xfrm>
          <a:custGeom>
            <a:avLst/>
            <a:gdLst/>
            <a:ahLst/>
            <a:cxnLst/>
            <a:rect l="l" t="t" r="r" b="b"/>
            <a:pathLst>
              <a:path w="589002" h="589002">
                <a:moveTo>
                  <a:pt x="0" y="0"/>
                </a:moveTo>
                <a:lnTo>
                  <a:pt x="589002" y="0"/>
                </a:lnTo>
                <a:lnTo>
                  <a:pt x="589002" y="589002"/>
                </a:lnTo>
                <a:lnTo>
                  <a:pt x="0" y="5890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4" name="Freeform 14"/>
          <p:cNvSpPr/>
          <p:nvPr/>
        </p:nvSpPr>
        <p:spPr>
          <a:xfrm>
            <a:off x="8314343" y="-335982"/>
            <a:ext cx="10679959" cy="8009970"/>
          </a:xfrm>
          <a:custGeom>
            <a:avLst/>
            <a:gdLst/>
            <a:ahLst/>
            <a:cxnLst/>
            <a:rect l="l" t="t" r="r" b="b"/>
            <a:pathLst>
              <a:path w="10679959" h="8009970">
                <a:moveTo>
                  <a:pt x="0" y="0"/>
                </a:moveTo>
                <a:lnTo>
                  <a:pt x="10679959" y="0"/>
                </a:lnTo>
                <a:lnTo>
                  <a:pt x="10679959" y="8009969"/>
                </a:lnTo>
                <a:lnTo>
                  <a:pt x="0" y="8009969"/>
                </a:lnTo>
                <a:lnTo>
                  <a:pt x="0" y="0"/>
                </a:lnTo>
                <a:close/>
              </a:path>
            </a:pathLst>
          </a:custGeom>
          <a:blipFill>
            <a:blip r:embed="rId13">
              <a:extLst>
                <a:ext uri="{28A0092B-C50C-407E-A947-70E740481C1C}">
                  <a14:useLocalDpi xmlns:a14="http://schemas.microsoft.com/office/drawing/2010/main" val="0"/>
                </a:ext>
              </a:extLst>
            </a:blip>
            <a:stretch>
              <a:fillRect/>
            </a:stretch>
          </a:blipFill>
        </p:spPr>
        <p:txBody>
          <a:bodyPr/>
          <a:lstStyle/>
          <a:p>
            <a:endParaRPr lang="pl-PL"/>
          </a:p>
        </p:txBody>
      </p:sp>
      <p:sp>
        <p:nvSpPr>
          <p:cNvPr id="15" name="TextBox 15"/>
          <p:cNvSpPr txBox="1"/>
          <p:nvPr/>
        </p:nvSpPr>
        <p:spPr>
          <a:xfrm>
            <a:off x="7150464" y="2408809"/>
            <a:ext cx="2720640" cy="1743076"/>
          </a:xfrm>
          <a:prstGeom prst="rect">
            <a:avLst/>
          </a:prstGeom>
        </p:spPr>
        <p:txBody>
          <a:bodyPr lIns="0" tIns="0" rIns="0" bIns="0" rtlCol="0" anchor="t">
            <a:spAutoFit/>
          </a:bodyPr>
          <a:lstStyle/>
          <a:p>
            <a:pPr marL="0" lvl="0" indent="0" algn="l">
              <a:lnSpc>
                <a:spcPts val="12600"/>
              </a:lnSpc>
              <a:spcBef>
                <a:spcPct val="0"/>
              </a:spcBef>
            </a:pPr>
            <a:r>
              <a:rPr lang="en-US" sz="14000">
                <a:solidFill>
                  <a:srgbClr val="F88932"/>
                </a:solidFill>
                <a:latin typeface="League Gothic"/>
              </a:rPr>
              <a:t>LINKI</a:t>
            </a:r>
          </a:p>
        </p:txBody>
      </p:sp>
      <p:sp>
        <p:nvSpPr>
          <p:cNvPr id="16" name="TextBox 16"/>
          <p:cNvSpPr txBox="1"/>
          <p:nvPr/>
        </p:nvSpPr>
        <p:spPr>
          <a:xfrm>
            <a:off x="1530758" y="2398546"/>
            <a:ext cx="5808457" cy="1743076"/>
          </a:xfrm>
          <a:prstGeom prst="rect">
            <a:avLst/>
          </a:prstGeom>
        </p:spPr>
        <p:txBody>
          <a:bodyPr lIns="0" tIns="0" rIns="0" bIns="0" rtlCol="0" anchor="t">
            <a:spAutoFit/>
          </a:bodyPr>
          <a:lstStyle/>
          <a:p>
            <a:pPr>
              <a:lnSpc>
                <a:spcPts val="12600"/>
              </a:lnSpc>
            </a:pPr>
            <a:r>
              <a:rPr lang="en-US" sz="14000">
                <a:solidFill>
                  <a:srgbClr val="073064"/>
                </a:solidFill>
                <a:latin typeface="League Gothic"/>
              </a:rPr>
              <a:t>PRZYDATNE</a:t>
            </a:r>
          </a:p>
        </p:txBody>
      </p:sp>
      <p:sp>
        <p:nvSpPr>
          <p:cNvPr id="17" name="TextBox 17"/>
          <p:cNvSpPr txBox="1"/>
          <p:nvPr/>
        </p:nvSpPr>
        <p:spPr>
          <a:xfrm>
            <a:off x="3284051" y="5591135"/>
            <a:ext cx="5897617" cy="51435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73064"/>
                </a:solidFill>
                <a:latin typeface="Open Sans 1"/>
              </a:rPr>
              <a:t>Trello</a:t>
            </a:r>
          </a:p>
        </p:txBody>
      </p:sp>
      <p:sp>
        <p:nvSpPr>
          <p:cNvPr id="18" name="TextBox 18"/>
          <p:cNvSpPr txBox="1"/>
          <p:nvPr/>
        </p:nvSpPr>
        <p:spPr>
          <a:xfrm>
            <a:off x="3284051" y="7326397"/>
            <a:ext cx="5897617" cy="514350"/>
          </a:xfrm>
          <a:prstGeom prst="rect">
            <a:avLst/>
          </a:prstGeom>
        </p:spPr>
        <p:txBody>
          <a:bodyPr lIns="0" tIns="0" rIns="0" bIns="0" rtlCol="0" anchor="t">
            <a:spAutoFit/>
          </a:bodyPr>
          <a:lstStyle/>
          <a:p>
            <a:pPr marL="0" lvl="0" indent="0" algn="l">
              <a:lnSpc>
                <a:spcPts val="4200"/>
              </a:lnSpc>
              <a:spcBef>
                <a:spcPct val="0"/>
              </a:spcBef>
            </a:pPr>
            <a:r>
              <a:rPr lang="en-US" sz="3000" dirty="0" err="1">
                <a:solidFill>
                  <a:srgbClr val="073064"/>
                </a:solidFill>
                <a:latin typeface="Open Sans 1"/>
              </a:rPr>
              <a:t>Repozytorium</a:t>
            </a:r>
            <a:r>
              <a:rPr lang="en-US" sz="3000" dirty="0">
                <a:solidFill>
                  <a:srgbClr val="073064"/>
                </a:solidFill>
                <a:latin typeface="Open Sans 1"/>
              </a:rPr>
              <a:t> </a:t>
            </a:r>
            <a:r>
              <a:rPr lang="en-US" sz="3000" dirty="0" err="1">
                <a:solidFill>
                  <a:srgbClr val="073064"/>
                </a:solidFill>
                <a:latin typeface="Open Sans 1"/>
              </a:rPr>
              <a:t>Github</a:t>
            </a:r>
            <a:endParaRPr lang="en-US" sz="3000" dirty="0">
              <a:solidFill>
                <a:srgbClr val="073064"/>
              </a:solidFill>
              <a:latin typeface="Open Sans 1"/>
            </a:endParaRPr>
          </a:p>
        </p:txBody>
      </p:sp>
      <p:pic>
        <p:nvPicPr>
          <p:cNvPr id="20" name="Obraz 19" descr="Obraz zawierający wzór, kwadrat, Grafika, piksel&#10;&#10;Opis wygenerowany automatycznie">
            <a:extLst>
              <a:ext uri="{FF2B5EF4-FFF2-40B4-BE49-F238E27FC236}">
                <a16:creationId xmlns:a16="http://schemas.microsoft.com/office/drawing/2014/main" id="{D368B346-0C99-5139-000C-D82F6AFB700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28704" y="4962543"/>
            <a:ext cx="2015458" cy="2015458"/>
          </a:xfrm>
          <a:prstGeom prst="rect">
            <a:avLst/>
          </a:prstGeom>
        </p:spPr>
      </p:pic>
      <p:pic>
        <p:nvPicPr>
          <p:cNvPr id="22" name="Obraz 21" descr="Obraz zawierający wzór, kwadrat, sztuka, Grafika&#10;&#10;Opis wygenerowany automatycznie">
            <a:extLst>
              <a:ext uri="{FF2B5EF4-FFF2-40B4-BE49-F238E27FC236}">
                <a16:creationId xmlns:a16="http://schemas.microsoft.com/office/drawing/2014/main" id="{82251A9F-BFFE-801C-4184-55C064D6B21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09828" y="6560705"/>
            <a:ext cx="2047466" cy="2047466"/>
          </a:xfrm>
          <a:prstGeom prst="rect">
            <a:avLst/>
          </a:prstGeom>
        </p:spPr>
      </p:pic>
    </p:spTree>
    <p:extLst>
      <p:ext uri="{BB962C8B-B14F-4D97-AF65-F5344CB8AC3E}">
        <p14:creationId xmlns:p14="http://schemas.microsoft.com/office/powerpoint/2010/main" val="372968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70731" b="-70731"/>
            </a:stretch>
          </a:blipFill>
        </p:spPr>
        <p:txBody>
          <a:bodyPr/>
          <a:lstStyle/>
          <a:p>
            <a:endParaRPr lang="pl-PL"/>
          </a:p>
        </p:txBody>
      </p:sp>
      <p:sp>
        <p:nvSpPr>
          <p:cNvPr id="3" name="Freeform 3"/>
          <p:cNvSpPr/>
          <p:nvPr/>
        </p:nvSpPr>
        <p:spPr>
          <a:xfrm rot="-1715837">
            <a:off x="11501833" y="5186828"/>
            <a:ext cx="3157819" cy="1636803"/>
          </a:xfrm>
          <a:custGeom>
            <a:avLst/>
            <a:gdLst/>
            <a:ahLst/>
            <a:cxnLst/>
            <a:rect l="l" t="t" r="r" b="b"/>
            <a:pathLst>
              <a:path w="3157819" h="1636803">
                <a:moveTo>
                  <a:pt x="0" y="0"/>
                </a:moveTo>
                <a:lnTo>
                  <a:pt x="3157819" y="0"/>
                </a:lnTo>
                <a:lnTo>
                  <a:pt x="3157819" y="1636803"/>
                </a:lnTo>
                <a:lnTo>
                  <a:pt x="0" y="16368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l-PL"/>
          </a:p>
        </p:txBody>
      </p:sp>
      <p:grpSp>
        <p:nvGrpSpPr>
          <p:cNvPr id="4" name="Group 4"/>
          <p:cNvGrpSpPr/>
          <p:nvPr/>
        </p:nvGrpSpPr>
        <p:grpSpPr>
          <a:xfrm>
            <a:off x="6196817" y="5892014"/>
            <a:ext cx="5894367" cy="767110"/>
            <a:chOff x="0" y="0"/>
            <a:chExt cx="1447318" cy="188358"/>
          </a:xfrm>
        </p:grpSpPr>
        <p:sp>
          <p:nvSpPr>
            <p:cNvPr id="5" name="Freeform 5"/>
            <p:cNvSpPr/>
            <p:nvPr/>
          </p:nvSpPr>
          <p:spPr>
            <a:xfrm>
              <a:off x="0" y="0"/>
              <a:ext cx="1447318" cy="188358"/>
            </a:xfrm>
            <a:custGeom>
              <a:avLst/>
              <a:gdLst/>
              <a:ahLst/>
              <a:cxnLst/>
              <a:rect l="l" t="t" r="r" b="b"/>
              <a:pathLst>
                <a:path w="1447318" h="188358">
                  <a:moveTo>
                    <a:pt x="94179" y="0"/>
                  </a:moveTo>
                  <a:lnTo>
                    <a:pt x="1353139" y="0"/>
                  </a:lnTo>
                  <a:cubicBezTo>
                    <a:pt x="1378117" y="0"/>
                    <a:pt x="1402072" y="9922"/>
                    <a:pt x="1419734" y="27584"/>
                  </a:cubicBezTo>
                  <a:cubicBezTo>
                    <a:pt x="1437396" y="45246"/>
                    <a:pt x="1447318" y="69201"/>
                    <a:pt x="1447318" y="94179"/>
                  </a:cubicBezTo>
                  <a:lnTo>
                    <a:pt x="1447318" y="94179"/>
                  </a:lnTo>
                  <a:cubicBezTo>
                    <a:pt x="1447318" y="146193"/>
                    <a:pt x="1405153" y="188358"/>
                    <a:pt x="1353139" y="188358"/>
                  </a:cubicBezTo>
                  <a:lnTo>
                    <a:pt x="94179" y="188358"/>
                  </a:lnTo>
                  <a:cubicBezTo>
                    <a:pt x="69201" y="188358"/>
                    <a:pt x="45246" y="178436"/>
                    <a:pt x="27584" y="160774"/>
                  </a:cubicBezTo>
                  <a:cubicBezTo>
                    <a:pt x="9922" y="143112"/>
                    <a:pt x="0" y="119157"/>
                    <a:pt x="0" y="94179"/>
                  </a:cubicBezTo>
                  <a:lnTo>
                    <a:pt x="0" y="94179"/>
                  </a:lnTo>
                  <a:cubicBezTo>
                    <a:pt x="0" y="69201"/>
                    <a:pt x="9922" y="45246"/>
                    <a:pt x="27584" y="27584"/>
                  </a:cubicBezTo>
                  <a:cubicBezTo>
                    <a:pt x="45246" y="9922"/>
                    <a:pt x="69201" y="0"/>
                    <a:pt x="94179" y="0"/>
                  </a:cubicBezTo>
                  <a:close/>
                </a:path>
              </a:pathLst>
            </a:custGeom>
            <a:solidFill>
              <a:srgbClr val="073064"/>
            </a:solidFill>
            <a:ln cap="rnd">
              <a:noFill/>
              <a:prstDash val="solid"/>
              <a:round/>
            </a:ln>
          </p:spPr>
          <p:txBody>
            <a:bodyPr/>
            <a:lstStyle/>
            <a:p>
              <a:endParaRPr lang="pl-PL"/>
            </a:p>
          </p:txBody>
        </p:sp>
        <p:sp>
          <p:nvSpPr>
            <p:cNvPr id="6" name="TextBox 6"/>
            <p:cNvSpPr txBox="1"/>
            <p:nvPr/>
          </p:nvSpPr>
          <p:spPr>
            <a:xfrm>
              <a:off x="0" y="-47625"/>
              <a:ext cx="1447318" cy="235983"/>
            </a:xfrm>
            <a:prstGeom prst="rect">
              <a:avLst/>
            </a:prstGeom>
          </p:spPr>
          <p:txBody>
            <a:bodyPr lIns="50800" tIns="50800" rIns="50800" bIns="50800" rtlCol="0" anchor="ctr"/>
            <a:lstStyle/>
            <a:p>
              <a:pPr algn="ctr">
                <a:lnSpc>
                  <a:spcPts val="3499"/>
                </a:lnSpc>
              </a:pPr>
              <a:endParaRPr/>
            </a:p>
          </p:txBody>
        </p:sp>
      </p:grpSp>
      <p:sp>
        <p:nvSpPr>
          <p:cNvPr id="7" name="TextBox 7"/>
          <p:cNvSpPr txBox="1"/>
          <p:nvPr/>
        </p:nvSpPr>
        <p:spPr>
          <a:xfrm>
            <a:off x="4240241" y="3637161"/>
            <a:ext cx="3870294" cy="2368068"/>
          </a:xfrm>
          <a:prstGeom prst="rect">
            <a:avLst/>
          </a:prstGeom>
        </p:spPr>
        <p:txBody>
          <a:bodyPr lIns="0" tIns="0" rIns="0" bIns="0" rtlCol="0" anchor="t">
            <a:spAutoFit/>
          </a:bodyPr>
          <a:lstStyle/>
          <a:p>
            <a:pPr>
              <a:lnSpc>
                <a:spcPts val="17238"/>
              </a:lnSpc>
            </a:pPr>
            <a:r>
              <a:rPr lang="en-US" sz="19154">
                <a:solidFill>
                  <a:srgbClr val="073064"/>
                </a:solidFill>
                <a:latin typeface="League Gothic"/>
              </a:rPr>
              <a:t>MIŁEJ</a:t>
            </a:r>
          </a:p>
        </p:txBody>
      </p:sp>
      <p:sp>
        <p:nvSpPr>
          <p:cNvPr id="8" name="TextBox 8"/>
          <p:cNvSpPr txBox="1"/>
          <p:nvPr/>
        </p:nvSpPr>
        <p:spPr>
          <a:xfrm>
            <a:off x="6493777" y="6038457"/>
            <a:ext cx="5301589" cy="396240"/>
          </a:xfrm>
          <a:prstGeom prst="rect">
            <a:avLst/>
          </a:prstGeom>
        </p:spPr>
        <p:txBody>
          <a:bodyPr lIns="0" tIns="0" rIns="0" bIns="0" rtlCol="0" anchor="t">
            <a:spAutoFit/>
          </a:bodyPr>
          <a:lstStyle/>
          <a:p>
            <a:pPr algn="ctr">
              <a:lnSpc>
                <a:spcPts val="3360"/>
              </a:lnSpc>
              <a:spcBef>
                <a:spcPct val="0"/>
              </a:spcBef>
            </a:pPr>
            <a:r>
              <a:rPr lang="en-US" sz="2400" spc="153" dirty="0">
                <a:solidFill>
                  <a:srgbClr val="FFFFFF"/>
                </a:solidFill>
                <a:latin typeface="Open Sans Bold"/>
              </a:rPr>
              <a:t>SingleRoom</a:t>
            </a:r>
          </a:p>
        </p:txBody>
      </p:sp>
      <p:sp>
        <p:nvSpPr>
          <p:cNvPr id="9" name="TextBox 9"/>
          <p:cNvSpPr txBox="1"/>
          <p:nvPr/>
        </p:nvSpPr>
        <p:spPr>
          <a:xfrm>
            <a:off x="8111106" y="3637161"/>
            <a:ext cx="5937796" cy="2368068"/>
          </a:xfrm>
          <a:prstGeom prst="rect">
            <a:avLst/>
          </a:prstGeom>
        </p:spPr>
        <p:txBody>
          <a:bodyPr lIns="0" tIns="0" rIns="0" bIns="0" rtlCol="0" anchor="t">
            <a:spAutoFit/>
          </a:bodyPr>
          <a:lstStyle/>
          <a:p>
            <a:pPr>
              <a:lnSpc>
                <a:spcPts val="17238"/>
              </a:lnSpc>
            </a:pPr>
            <a:r>
              <a:rPr lang="en-US" sz="19154">
                <a:solidFill>
                  <a:srgbClr val="F88932"/>
                </a:solidFill>
                <a:latin typeface="League Gothic"/>
              </a:rPr>
              <a:t>PODRÓŻY</a:t>
            </a:r>
          </a:p>
        </p:txBody>
      </p:sp>
      <p:sp>
        <p:nvSpPr>
          <p:cNvPr id="10" name="Freeform 10"/>
          <p:cNvSpPr/>
          <p:nvPr/>
        </p:nvSpPr>
        <p:spPr>
          <a:xfrm rot="847841" flipH="1">
            <a:off x="10085014" y="3304342"/>
            <a:ext cx="1945407" cy="549578"/>
          </a:xfrm>
          <a:custGeom>
            <a:avLst/>
            <a:gdLst/>
            <a:ahLst/>
            <a:cxnLst/>
            <a:rect l="l" t="t" r="r" b="b"/>
            <a:pathLst>
              <a:path w="1945407" h="549578">
                <a:moveTo>
                  <a:pt x="1945408" y="0"/>
                </a:moveTo>
                <a:lnTo>
                  <a:pt x="0" y="0"/>
                </a:lnTo>
                <a:lnTo>
                  <a:pt x="0" y="549577"/>
                </a:lnTo>
                <a:lnTo>
                  <a:pt x="1945408" y="549577"/>
                </a:lnTo>
                <a:lnTo>
                  <a:pt x="194540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11" name="Freeform 11"/>
          <p:cNvSpPr/>
          <p:nvPr/>
        </p:nvSpPr>
        <p:spPr>
          <a:xfrm rot="-3206787" flipV="1">
            <a:off x="3038368" y="5748079"/>
            <a:ext cx="3448273" cy="2349136"/>
          </a:xfrm>
          <a:custGeom>
            <a:avLst/>
            <a:gdLst/>
            <a:ahLst/>
            <a:cxnLst/>
            <a:rect l="l" t="t" r="r" b="b"/>
            <a:pathLst>
              <a:path w="3448273" h="2349136">
                <a:moveTo>
                  <a:pt x="0" y="2349135"/>
                </a:moveTo>
                <a:lnTo>
                  <a:pt x="3448273" y="2349135"/>
                </a:lnTo>
                <a:lnTo>
                  <a:pt x="3448273" y="0"/>
                </a:lnTo>
                <a:lnTo>
                  <a:pt x="0" y="0"/>
                </a:lnTo>
                <a:lnTo>
                  <a:pt x="0" y="2349135"/>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70731" b="-70731"/>
            </a:stretch>
          </a:blipFill>
        </p:spPr>
        <p:txBody>
          <a:bodyPr/>
          <a:lstStyle/>
          <a:p>
            <a:endParaRPr lang="pl-PL"/>
          </a:p>
        </p:txBody>
      </p:sp>
      <p:grpSp>
        <p:nvGrpSpPr>
          <p:cNvPr id="3" name="Group 3"/>
          <p:cNvGrpSpPr/>
          <p:nvPr/>
        </p:nvGrpSpPr>
        <p:grpSpPr>
          <a:xfrm>
            <a:off x="6148680" y="4142977"/>
            <a:ext cx="10554009" cy="4358560"/>
            <a:chOff x="0" y="0"/>
            <a:chExt cx="2779657" cy="1147933"/>
          </a:xfrm>
        </p:grpSpPr>
        <p:sp>
          <p:nvSpPr>
            <p:cNvPr id="4" name="Freeform 4"/>
            <p:cNvSpPr/>
            <p:nvPr/>
          </p:nvSpPr>
          <p:spPr>
            <a:xfrm>
              <a:off x="0" y="0"/>
              <a:ext cx="2779657" cy="1147934"/>
            </a:xfrm>
            <a:custGeom>
              <a:avLst/>
              <a:gdLst/>
              <a:ahLst/>
              <a:cxnLst/>
              <a:rect l="l" t="t" r="r" b="b"/>
              <a:pathLst>
                <a:path w="2779657" h="1147934">
                  <a:moveTo>
                    <a:pt x="0" y="0"/>
                  </a:moveTo>
                  <a:lnTo>
                    <a:pt x="2779657" y="0"/>
                  </a:lnTo>
                  <a:lnTo>
                    <a:pt x="2779657" y="1147934"/>
                  </a:lnTo>
                  <a:lnTo>
                    <a:pt x="0" y="1147934"/>
                  </a:lnTo>
                  <a:close/>
                </a:path>
              </a:pathLst>
            </a:custGeom>
            <a:solidFill>
              <a:srgbClr val="FFFFFF"/>
            </a:solidFill>
          </p:spPr>
          <p:txBody>
            <a:bodyPr/>
            <a:lstStyle/>
            <a:p>
              <a:endParaRPr lang="pl-PL"/>
            </a:p>
          </p:txBody>
        </p:sp>
        <p:sp>
          <p:nvSpPr>
            <p:cNvPr id="5" name="TextBox 5"/>
            <p:cNvSpPr txBox="1"/>
            <p:nvPr/>
          </p:nvSpPr>
          <p:spPr>
            <a:xfrm>
              <a:off x="0" y="-47625"/>
              <a:ext cx="2779657" cy="1195558"/>
            </a:xfrm>
            <a:prstGeom prst="rect">
              <a:avLst/>
            </a:prstGeom>
          </p:spPr>
          <p:txBody>
            <a:bodyPr lIns="50800" tIns="50800" rIns="50800" bIns="50800" rtlCol="0" anchor="ctr"/>
            <a:lstStyle/>
            <a:p>
              <a:pPr algn="ctr">
                <a:lnSpc>
                  <a:spcPts val="3499"/>
                </a:lnSpc>
              </a:pPr>
              <a:endParaRPr/>
            </a:p>
          </p:txBody>
        </p:sp>
      </p:grpSp>
      <p:grpSp>
        <p:nvGrpSpPr>
          <p:cNvPr id="6" name="Group 6"/>
          <p:cNvGrpSpPr>
            <a:grpSpLocks noChangeAspect="1"/>
          </p:cNvGrpSpPr>
          <p:nvPr/>
        </p:nvGrpSpPr>
        <p:grpSpPr>
          <a:xfrm rot="-118990">
            <a:off x="907821" y="915597"/>
            <a:ext cx="6886192" cy="6568155"/>
            <a:chOff x="0" y="0"/>
            <a:chExt cx="6324600" cy="6032500"/>
          </a:xfrm>
        </p:grpSpPr>
        <p:sp>
          <p:nvSpPr>
            <p:cNvPr id="7" name="Freeform 7"/>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3"/>
              <a:stretch>
                <a:fillRect l="-41774" t="-15073" r="-22648" b="-10"/>
              </a:stretch>
            </a:blipFill>
          </p:spPr>
          <p:txBody>
            <a:bodyPr/>
            <a:lstStyle/>
            <a:p>
              <a:endParaRPr lang="pl-PL"/>
            </a:p>
          </p:txBody>
        </p:sp>
        <p:sp>
          <p:nvSpPr>
            <p:cNvPr id="8" name="Freeform 8"/>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FFFFFF"/>
            </a:solidFill>
          </p:spPr>
          <p:txBody>
            <a:bodyPr/>
            <a:lstStyle/>
            <a:p>
              <a:endParaRPr lang="pl-PL"/>
            </a:p>
          </p:txBody>
        </p:sp>
      </p:grpSp>
      <p:grpSp>
        <p:nvGrpSpPr>
          <p:cNvPr id="9" name="Group 9"/>
          <p:cNvGrpSpPr>
            <a:grpSpLocks noChangeAspect="1"/>
          </p:cNvGrpSpPr>
          <p:nvPr/>
        </p:nvGrpSpPr>
        <p:grpSpPr>
          <a:xfrm rot="221820">
            <a:off x="4607288" y="5459756"/>
            <a:ext cx="4083837" cy="3895226"/>
            <a:chOff x="0" y="0"/>
            <a:chExt cx="6324600" cy="6032500"/>
          </a:xfrm>
        </p:grpSpPr>
        <p:sp>
          <p:nvSpPr>
            <p:cNvPr id="10" name="Freeform 10"/>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4"/>
              <a:stretch>
                <a:fillRect t="-26182" b="-13891"/>
              </a:stretch>
            </a:blipFill>
          </p:spPr>
          <p:txBody>
            <a:bodyPr/>
            <a:lstStyle/>
            <a:p>
              <a:endParaRPr lang="pl-PL"/>
            </a:p>
          </p:txBody>
        </p:sp>
        <p:sp>
          <p:nvSpPr>
            <p:cNvPr id="11" name="Freeform 11"/>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FFFFFF"/>
            </a:solidFill>
          </p:spPr>
          <p:txBody>
            <a:bodyPr/>
            <a:lstStyle/>
            <a:p>
              <a:endParaRPr lang="pl-PL"/>
            </a:p>
          </p:txBody>
        </p:sp>
      </p:grpSp>
      <p:sp>
        <p:nvSpPr>
          <p:cNvPr id="12" name="Freeform 12"/>
          <p:cNvSpPr/>
          <p:nvPr/>
        </p:nvSpPr>
        <p:spPr>
          <a:xfrm rot="-2328121">
            <a:off x="742829" y="8923237"/>
            <a:ext cx="1975449" cy="1437139"/>
          </a:xfrm>
          <a:custGeom>
            <a:avLst/>
            <a:gdLst/>
            <a:ahLst/>
            <a:cxnLst/>
            <a:rect l="l" t="t" r="r" b="b"/>
            <a:pathLst>
              <a:path w="1975449" h="1437139">
                <a:moveTo>
                  <a:pt x="0" y="0"/>
                </a:moveTo>
                <a:lnTo>
                  <a:pt x="1975449" y="0"/>
                </a:lnTo>
                <a:lnTo>
                  <a:pt x="1975449" y="1437139"/>
                </a:lnTo>
                <a:lnTo>
                  <a:pt x="0" y="1437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13" name="Freeform 13"/>
          <p:cNvSpPr/>
          <p:nvPr/>
        </p:nvSpPr>
        <p:spPr>
          <a:xfrm rot="1068569">
            <a:off x="6805782" y="3965236"/>
            <a:ext cx="2199635" cy="1055825"/>
          </a:xfrm>
          <a:custGeom>
            <a:avLst/>
            <a:gdLst/>
            <a:ahLst/>
            <a:cxnLst/>
            <a:rect l="l" t="t" r="r" b="b"/>
            <a:pathLst>
              <a:path w="2199635" h="1055825">
                <a:moveTo>
                  <a:pt x="0" y="0"/>
                </a:moveTo>
                <a:lnTo>
                  <a:pt x="2199635" y="0"/>
                </a:lnTo>
                <a:lnTo>
                  <a:pt x="2199635" y="1055825"/>
                </a:lnTo>
                <a:lnTo>
                  <a:pt x="0" y="10558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4" name="Freeform 14"/>
          <p:cNvSpPr/>
          <p:nvPr/>
        </p:nvSpPr>
        <p:spPr>
          <a:xfrm rot="495028" flipH="1">
            <a:off x="14779713" y="1158103"/>
            <a:ext cx="1868245" cy="897536"/>
          </a:xfrm>
          <a:custGeom>
            <a:avLst/>
            <a:gdLst/>
            <a:ahLst/>
            <a:cxnLst/>
            <a:rect l="l" t="t" r="r" b="b"/>
            <a:pathLst>
              <a:path w="1868245" h="897536">
                <a:moveTo>
                  <a:pt x="1868246" y="0"/>
                </a:moveTo>
                <a:lnTo>
                  <a:pt x="0" y="0"/>
                </a:lnTo>
                <a:lnTo>
                  <a:pt x="0" y="897536"/>
                </a:lnTo>
                <a:lnTo>
                  <a:pt x="1868246" y="897536"/>
                </a:lnTo>
                <a:lnTo>
                  <a:pt x="186824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l-PL"/>
          </a:p>
        </p:txBody>
      </p:sp>
      <p:sp>
        <p:nvSpPr>
          <p:cNvPr id="15" name="Freeform 15"/>
          <p:cNvSpPr/>
          <p:nvPr/>
        </p:nvSpPr>
        <p:spPr>
          <a:xfrm rot="1868111">
            <a:off x="16009398" y="7530916"/>
            <a:ext cx="912400" cy="1559658"/>
          </a:xfrm>
          <a:custGeom>
            <a:avLst/>
            <a:gdLst/>
            <a:ahLst/>
            <a:cxnLst/>
            <a:rect l="l" t="t" r="r" b="b"/>
            <a:pathLst>
              <a:path w="912400" h="1559658">
                <a:moveTo>
                  <a:pt x="0" y="0"/>
                </a:moveTo>
                <a:lnTo>
                  <a:pt x="912400" y="0"/>
                </a:lnTo>
                <a:lnTo>
                  <a:pt x="912400" y="1559658"/>
                </a:lnTo>
                <a:lnTo>
                  <a:pt x="0" y="15596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l-PL"/>
          </a:p>
        </p:txBody>
      </p:sp>
      <p:sp>
        <p:nvSpPr>
          <p:cNvPr id="16" name="TextBox 16"/>
          <p:cNvSpPr txBox="1"/>
          <p:nvPr/>
        </p:nvSpPr>
        <p:spPr>
          <a:xfrm>
            <a:off x="11182707" y="2253968"/>
            <a:ext cx="3273343" cy="1598656"/>
          </a:xfrm>
          <a:prstGeom prst="rect">
            <a:avLst/>
          </a:prstGeom>
        </p:spPr>
        <p:txBody>
          <a:bodyPr lIns="0" tIns="0" rIns="0" bIns="0" rtlCol="0" anchor="t">
            <a:spAutoFit/>
          </a:bodyPr>
          <a:lstStyle/>
          <a:p>
            <a:pPr>
              <a:lnSpc>
                <a:spcPts val="11663"/>
              </a:lnSpc>
            </a:pPr>
            <a:r>
              <a:rPr lang="en-US" sz="12959">
                <a:solidFill>
                  <a:srgbClr val="073064"/>
                </a:solidFill>
                <a:latin typeface="League Gothic"/>
              </a:rPr>
              <a:t>O</a:t>
            </a:r>
          </a:p>
        </p:txBody>
      </p:sp>
      <p:sp>
        <p:nvSpPr>
          <p:cNvPr id="17" name="TextBox 17"/>
          <p:cNvSpPr txBox="1"/>
          <p:nvPr/>
        </p:nvSpPr>
        <p:spPr>
          <a:xfrm>
            <a:off x="12263733" y="2253968"/>
            <a:ext cx="2032555" cy="1598656"/>
          </a:xfrm>
          <a:prstGeom prst="rect">
            <a:avLst/>
          </a:prstGeom>
        </p:spPr>
        <p:txBody>
          <a:bodyPr lIns="0" tIns="0" rIns="0" bIns="0" rtlCol="0" anchor="t">
            <a:spAutoFit/>
          </a:bodyPr>
          <a:lstStyle/>
          <a:p>
            <a:pPr>
              <a:lnSpc>
                <a:spcPts val="11663"/>
              </a:lnSpc>
            </a:pPr>
            <a:r>
              <a:rPr lang="en-US" sz="12959">
                <a:solidFill>
                  <a:srgbClr val="F88932"/>
                </a:solidFill>
                <a:latin typeface="League Gothic"/>
              </a:rPr>
              <a:t>NAS</a:t>
            </a:r>
          </a:p>
        </p:txBody>
      </p:sp>
      <p:sp>
        <p:nvSpPr>
          <p:cNvPr id="18" name="TextBox 18"/>
          <p:cNvSpPr txBox="1"/>
          <p:nvPr/>
        </p:nvSpPr>
        <p:spPr>
          <a:xfrm>
            <a:off x="9546035" y="4426473"/>
            <a:ext cx="6546687" cy="4090035"/>
          </a:xfrm>
          <a:prstGeom prst="rect">
            <a:avLst/>
          </a:prstGeom>
        </p:spPr>
        <p:txBody>
          <a:bodyPr lIns="0" tIns="0" rIns="0" bIns="0" rtlCol="0" anchor="t">
            <a:spAutoFit/>
          </a:bodyPr>
          <a:lstStyle/>
          <a:p>
            <a:pPr>
              <a:lnSpc>
                <a:spcPts val="3600"/>
              </a:lnSpc>
            </a:pPr>
            <a:r>
              <a:rPr lang="en-US" sz="2400">
                <a:solidFill>
                  <a:srgbClr val="073064"/>
                </a:solidFill>
                <a:latin typeface="Open Sans 1"/>
              </a:rPr>
              <a:t>Strona internetowa ma pomóc osobom, które chciałyby wyjechać na wycieczkę z biura podróży, ale nie mają towarzysza/towarzyszki do współdzielenia pokoju. Obecnie koszt dopłaty dla singli to +20-30% kosztów wycieczki. Dobierając się więc w pary dzięki stronie internetowej użytkownik może liczyć na zaoszczędzenie nawet kilku tysięcy złotych.</a:t>
            </a:r>
          </a:p>
          <a:p>
            <a:pPr>
              <a:lnSpc>
                <a:spcPts val="3600"/>
              </a:lnSpc>
            </a:pPr>
            <a:endParaRPr lang="en-US" sz="2400">
              <a:solidFill>
                <a:srgbClr val="073064"/>
              </a:solidFill>
              <a:latin typeface="Open Sans 1"/>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70731" b="-70731"/>
            </a:stretch>
          </a:blipFill>
        </p:spPr>
        <p:txBody>
          <a:bodyPr/>
          <a:lstStyle/>
          <a:p>
            <a:endParaRPr lang="pl-PL"/>
          </a:p>
        </p:txBody>
      </p:sp>
      <p:grpSp>
        <p:nvGrpSpPr>
          <p:cNvPr id="3" name="Group 3"/>
          <p:cNvGrpSpPr>
            <a:grpSpLocks noChangeAspect="1"/>
          </p:cNvGrpSpPr>
          <p:nvPr/>
        </p:nvGrpSpPr>
        <p:grpSpPr>
          <a:xfrm rot="-119779">
            <a:off x="4345903" y="3094099"/>
            <a:ext cx="4612027" cy="5357838"/>
            <a:chOff x="0" y="0"/>
            <a:chExt cx="5466080" cy="6350000"/>
          </a:xfrm>
        </p:grpSpPr>
        <p:sp>
          <p:nvSpPr>
            <p:cNvPr id="4" name="Freeform 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FFFFF"/>
            </a:solidFill>
          </p:spPr>
          <p:txBody>
            <a:bodyPr/>
            <a:lstStyle/>
            <a:p>
              <a:endParaRPr lang="pl-PL"/>
            </a:p>
          </p:txBody>
        </p:sp>
        <p:sp>
          <p:nvSpPr>
            <p:cNvPr id="5" name="Freeform 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t="-2035" b="-2035"/>
              </a:stretch>
            </a:blipFill>
          </p:spPr>
          <p:txBody>
            <a:bodyPr/>
            <a:lstStyle/>
            <a:p>
              <a:endParaRPr lang="pl-PL"/>
            </a:p>
          </p:txBody>
        </p:sp>
        <p:sp>
          <p:nvSpPr>
            <p:cNvPr id="6" name="Freeform 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E1E1E1"/>
            </a:solidFill>
          </p:spPr>
          <p:txBody>
            <a:bodyPr/>
            <a:lstStyle/>
            <a:p>
              <a:endParaRPr lang="pl-PL"/>
            </a:p>
          </p:txBody>
        </p:sp>
        <p:sp>
          <p:nvSpPr>
            <p:cNvPr id="7" name="Freeform 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txBody>
            <a:bodyPr/>
            <a:lstStyle/>
            <a:p>
              <a:endParaRPr lang="pl-PL"/>
            </a:p>
          </p:txBody>
        </p:sp>
      </p:grpSp>
      <p:grpSp>
        <p:nvGrpSpPr>
          <p:cNvPr id="8" name="Group 8"/>
          <p:cNvGrpSpPr>
            <a:grpSpLocks noChangeAspect="1"/>
          </p:cNvGrpSpPr>
          <p:nvPr/>
        </p:nvGrpSpPr>
        <p:grpSpPr>
          <a:xfrm>
            <a:off x="9726747" y="3723526"/>
            <a:ext cx="4612027" cy="5357838"/>
            <a:chOff x="0" y="0"/>
            <a:chExt cx="5466080" cy="6350000"/>
          </a:xfrm>
        </p:grpSpPr>
        <p:sp>
          <p:nvSpPr>
            <p:cNvPr id="9" name="Freeform 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FFFFF"/>
            </a:solidFill>
          </p:spPr>
          <p:txBody>
            <a:bodyPr/>
            <a:lstStyle/>
            <a:p>
              <a:endParaRPr lang="pl-PL"/>
            </a:p>
          </p:txBody>
        </p:sp>
        <p:sp>
          <p:nvSpPr>
            <p:cNvPr id="10" name="Freeform 1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17498" r="-25948"/>
              </a:stretch>
            </a:blipFill>
          </p:spPr>
          <p:txBody>
            <a:bodyPr/>
            <a:lstStyle/>
            <a:p>
              <a:endParaRPr lang="pl-PL"/>
            </a:p>
          </p:txBody>
        </p:sp>
        <p:sp>
          <p:nvSpPr>
            <p:cNvPr id="11" name="Freeform 1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E1E1E1"/>
            </a:solidFill>
          </p:spPr>
          <p:txBody>
            <a:bodyPr/>
            <a:lstStyle/>
            <a:p>
              <a:endParaRPr lang="pl-PL"/>
            </a:p>
          </p:txBody>
        </p:sp>
        <p:sp>
          <p:nvSpPr>
            <p:cNvPr id="12" name="Freeform 1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txBody>
            <a:bodyPr/>
            <a:lstStyle/>
            <a:p>
              <a:endParaRPr lang="pl-PL"/>
            </a:p>
          </p:txBody>
        </p:sp>
      </p:grpSp>
      <p:sp>
        <p:nvSpPr>
          <p:cNvPr id="13" name="TextBox 13"/>
          <p:cNvSpPr txBox="1"/>
          <p:nvPr/>
        </p:nvSpPr>
        <p:spPr>
          <a:xfrm>
            <a:off x="10134814" y="8133754"/>
            <a:ext cx="3858459"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73064"/>
                </a:solidFill>
                <a:latin typeface="Open Sans Bold"/>
              </a:rPr>
              <a:t>Wojciech Ciesielski</a:t>
            </a:r>
          </a:p>
        </p:txBody>
      </p:sp>
      <p:sp>
        <p:nvSpPr>
          <p:cNvPr id="14" name="Freeform 14"/>
          <p:cNvSpPr/>
          <p:nvPr/>
        </p:nvSpPr>
        <p:spPr>
          <a:xfrm rot="1008711">
            <a:off x="770377" y="1776045"/>
            <a:ext cx="1279874" cy="2057400"/>
          </a:xfrm>
          <a:custGeom>
            <a:avLst/>
            <a:gdLst/>
            <a:ahLst/>
            <a:cxnLst/>
            <a:rect l="l" t="t" r="r" b="b"/>
            <a:pathLst>
              <a:path w="1279874" h="2057400">
                <a:moveTo>
                  <a:pt x="0" y="0"/>
                </a:moveTo>
                <a:lnTo>
                  <a:pt x="1279874" y="0"/>
                </a:lnTo>
                <a:lnTo>
                  <a:pt x="1279874"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15" name="Freeform 15"/>
          <p:cNvSpPr/>
          <p:nvPr/>
        </p:nvSpPr>
        <p:spPr>
          <a:xfrm>
            <a:off x="14858037" y="-394063"/>
            <a:ext cx="2303172" cy="2424392"/>
          </a:xfrm>
          <a:custGeom>
            <a:avLst/>
            <a:gdLst/>
            <a:ahLst/>
            <a:cxnLst/>
            <a:rect l="l" t="t" r="r" b="b"/>
            <a:pathLst>
              <a:path w="2303172" h="2424392">
                <a:moveTo>
                  <a:pt x="0" y="0"/>
                </a:moveTo>
                <a:lnTo>
                  <a:pt x="2303172" y="0"/>
                </a:lnTo>
                <a:lnTo>
                  <a:pt x="2303172" y="2424392"/>
                </a:lnTo>
                <a:lnTo>
                  <a:pt x="0" y="24243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6" name="Freeform 16"/>
          <p:cNvSpPr/>
          <p:nvPr/>
        </p:nvSpPr>
        <p:spPr>
          <a:xfrm rot="536923">
            <a:off x="13748818" y="8613940"/>
            <a:ext cx="1179910" cy="1391540"/>
          </a:xfrm>
          <a:custGeom>
            <a:avLst/>
            <a:gdLst/>
            <a:ahLst/>
            <a:cxnLst/>
            <a:rect l="l" t="t" r="r" b="b"/>
            <a:pathLst>
              <a:path w="1179910" h="1391540">
                <a:moveTo>
                  <a:pt x="0" y="0"/>
                </a:moveTo>
                <a:lnTo>
                  <a:pt x="1179911" y="0"/>
                </a:lnTo>
                <a:lnTo>
                  <a:pt x="1179911" y="1391541"/>
                </a:lnTo>
                <a:lnTo>
                  <a:pt x="0" y="13915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l-PL"/>
          </a:p>
        </p:txBody>
      </p:sp>
      <p:sp>
        <p:nvSpPr>
          <p:cNvPr id="17" name="TextBox 17"/>
          <p:cNvSpPr txBox="1"/>
          <p:nvPr/>
        </p:nvSpPr>
        <p:spPr>
          <a:xfrm>
            <a:off x="6439525" y="1416738"/>
            <a:ext cx="2510967" cy="1598656"/>
          </a:xfrm>
          <a:prstGeom prst="rect">
            <a:avLst/>
          </a:prstGeom>
        </p:spPr>
        <p:txBody>
          <a:bodyPr lIns="0" tIns="0" rIns="0" bIns="0" rtlCol="0" anchor="t">
            <a:spAutoFit/>
          </a:bodyPr>
          <a:lstStyle/>
          <a:p>
            <a:pPr>
              <a:lnSpc>
                <a:spcPts val="11663"/>
              </a:lnSpc>
            </a:pPr>
            <a:r>
              <a:rPr lang="en-US" sz="12959">
                <a:solidFill>
                  <a:srgbClr val="073064"/>
                </a:solidFill>
                <a:latin typeface="League Gothic"/>
              </a:rPr>
              <a:t>NASZ</a:t>
            </a:r>
          </a:p>
        </p:txBody>
      </p:sp>
      <p:sp>
        <p:nvSpPr>
          <p:cNvPr id="18" name="TextBox 18"/>
          <p:cNvSpPr txBox="1"/>
          <p:nvPr/>
        </p:nvSpPr>
        <p:spPr>
          <a:xfrm>
            <a:off x="8855242" y="1416738"/>
            <a:ext cx="3299621" cy="1598656"/>
          </a:xfrm>
          <a:prstGeom prst="rect">
            <a:avLst/>
          </a:prstGeom>
        </p:spPr>
        <p:txBody>
          <a:bodyPr lIns="0" tIns="0" rIns="0" bIns="0" rtlCol="0" anchor="t">
            <a:spAutoFit/>
          </a:bodyPr>
          <a:lstStyle/>
          <a:p>
            <a:pPr>
              <a:lnSpc>
                <a:spcPts val="11663"/>
              </a:lnSpc>
            </a:pPr>
            <a:r>
              <a:rPr lang="en-US" sz="12959">
                <a:solidFill>
                  <a:srgbClr val="F88932"/>
                </a:solidFill>
                <a:latin typeface="League Gothic"/>
              </a:rPr>
              <a:t>ZESPÓŁ</a:t>
            </a:r>
          </a:p>
        </p:txBody>
      </p:sp>
      <p:sp>
        <p:nvSpPr>
          <p:cNvPr id="19" name="TextBox 19"/>
          <p:cNvSpPr txBox="1"/>
          <p:nvPr/>
        </p:nvSpPr>
        <p:spPr>
          <a:xfrm rot="-119779">
            <a:off x="4804293" y="7307714"/>
            <a:ext cx="3694250"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73064"/>
                </a:solidFill>
                <a:latin typeface="Open Sans Bold"/>
              </a:rPr>
              <a:t>Maria Gierszon-Nikolayenko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70731" b="-70731"/>
            </a:stretch>
          </a:blipFill>
        </p:spPr>
        <p:txBody>
          <a:bodyPr/>
          <a:lstStyle/>
          <a:p>
            <a:endParaRPr lang="pl-PL"/>
          </a:p>
        </p:txBody>
      </p:sp>
      <p:sp>
        <p:nvSpPr>
          <p:cNvPr id="3" name="Freeform 3"/>
          <p:cNvSpPr/>
          <p:nvPr/>
        </p:nvSpPr>
        <p:spPr>
          <a:xfrm rot="-474896">
            <a:off x="6908995" y="3658389"/>
            <a:ext cx="2305310" cy="1107509"/>
          </a:xfrm>
          <a:custGeom>
            <a:avLst/>
            <a:gdLst/>
            <a:ahLst/>
            <a:cxnLst/>
            <a:rect l="l" t="t" r="r" b="b"/>
            <a:pathLst>
              <a:path w="2305310" h="1107509">
                <a:moveTo>
                  <a:pt x="0" y="0"/>
                </a:moveTo>
                <a:lnTo>
                  <a:pt x="2305310" y="0"/>
                </a:lnTo>
                <a:lnTo>
                  <a:pt x="2305310" y="1107509"/>
                </a:lnTo>
                <a:lnTo>
                  <a:pt x="0" y="11075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l-PL"/>
          </a:p>
        </p:txBody>
      </p:sp>
      <p:sp>
        <p:nvSpPr>
          <p:cNvPr id="4" name="Freeform 4"/>
          <p:cNvSpPr/>
          <p:nvPr/>
        </p:nvSpPr>
        <p:spPr>
          <a:xfrm>
            <a:off x="2046329" y="3341756"/>
            <a:ext cx="2168510" cy="1577591"/>
          </a:xfrm>
          <a:custGeom>
            <a:avLst/>
            <a:gdLst/>
            <a:ahLst/>
            <a:cxnLst/>
            <a:rect l="l" t="t" r="r" b="b"/>
            <a:pathLst>
              <a:path w="2168510" h="1577591">
                <a:moveTo>
                  <a:pt x="0" y="0"/>
                </a:moveTo>
                <a:lnTo>
                  <a:pt x="2168510" y="0"/>
                </a:lnTo>
                <a:lnTo>
                  <a:pt x="2168510" y="1577591"/>
                </a:lnTo>
                <a:lnTo>
                  <a:pt x="0" y="15775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5" name="Freeform 5"/>
          <p:cNvSpPr/>
          <p:nvPr/>
        </p:nvSpPr>
        <p:spPr>
          <a:xfrm rot="1830143" flipH="1" flipV="1">
            <a:off x="-306542" y="7421859"/>
            <a:ext cx="3226883" cy="2198314"/>
          </a:xfrm>
          <a:custGeom>
            <a:avLst/>
            <a:gdLst/>
            <a:ahLst/>
            <a:cxnLst/>
            <a:rect l="l" t="t" r="r" b="b"/>
            <a:pathLst>
              <a:path w="3226883" h="2198314">
                <a:moveTo>
                  <a:pt x="3226883" y="2198314"/>
                </a:moveTo>
                <a:lnTo>
                  <a:pt x="0" y="2198314"/>
                </a:lnTo>
                <a:lnTo>
                  <a:pt x="0" y="0"/>
                </a:lnTo>
                <a:lnTo>
                  <a:pt x="3226883" y="0"/>
                </a:lnTo>
                <a:lnTo>
                  <a:pt x="3226883" y="2198314"/>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6" name="Freeform 6"/>
          <p:cNvSpPr/>
          <p:nvPr/>
        </p:nvSpPr>
        <p:spPr>
          <a:xfrm rot="1830143" flipH="1">
            <a:off x="16077336" y="1695527"/>
            <a:ext cx="3226883" cy="2198314"/>
          </a:xfrm>
          <a:custGeom>
            <a:avLst/>
            <a:gdLst/>
            <a:ahLst/>
            <a:cxnLst/>
            <a:rect l="l" t="t" r="r" b="b"/>
            <a:pathLst>
              <a:path w="3226883" h="2198314">
                <a:moveTo>
                  <a:pt x="3226883" y="0"/>
                </a:moveTo>
                <a:lnTo>
                  <a:pt x="0" y="0"/>
                </a:lnTo>
                <a:lnTo>
                  <a:pt x="0" y="2198314"/>
                </a:lnTo>
                <a:lnTo>
                  <a:pt x="3226883" y="2198314"/>
                </a:lnTo>
                <a:lnTo>
                  <a:pt x="322688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7" name="Freeform 7"/>
          <p:cNvSpPr/>
          <p:nvPr/>
        </p:nvSpPr>
        <p:spPr>
          <a:xfrm>
            <a:off x="9588032" y="5965025"/>
            <a:ext cx="1925374" cy="1785785"/>
          </a:xfrm>
          <a:custGeom>
            <a:avLst/>
            <a:gdLst/>
            <a:ahLst/>
            <a:cxnLst/>
            <a:rect l="l" t="t" r="r" b="b"/>
            <a:pathLst>
              <a:path w="1925374" h="1785785">
                <a:moveTo>
                  <a:pt x="0" y="0"/>
                </a:moveTo>
                <a:lnTo>
                  <a:pt x="1925374" y="0"/>
                </a:lnTo>
                <a:lnTo>
                  <a:pt x="1925374" y="1785785"/>
                </a:lnTo>
                <a:lnTo>
                  <a:pt x="0" y="17857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l-PL"/>
          </a:p>
        </p:txBody>
      </p:sp>
      <p:sp>
        <p:nvSpPr>
          <p:cNvPr id="8" name="Freeform 8"/>
          <p:cNvSpPr/>
          <p:nvPr/>
        </p:nvSpPr>
        <p:spPr>
          <a:xfrm>
            <a:off x="14784254" y="5498881"/>
            <a:ext cx="1263843" cy="2236891"/>
          </a:xfrm>
          <a:custGeom>
            <a:avLst/>
            <a:gdLst/>
            <a:ahLst/>
            <a:cxnLst/>
            <a:rect l="l" t="t" r="r" b="b"/>
            <a:pathLst>
              <a:path w="1263843" h="2236891">
                <a:moveTo>
                  <a:pt x="0" y="0"/>
                </a:moveTo>
                <a:lnTo>
                  <a:pt x="1263844" y="0"/>
                </a:lnTo>
                <a:lnTo>
                  <a:pt x="1263844" y="2236891"/>
                </a:lnTo>
                <a:lnTo>
                  <a:pt x="0" y="223689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l-PL"/>
          </a:p>
        </p:txBody>
      </p:sp>
      <p:sp>
        <p:nvSpPr>
          <p:cNvPr id="9" name="Freeform 9"/>
          <p:cNvSpPr/>
          <p:nvPr/>
        </p:nvSpPr>
        <p:spPr>
          <a:xfrm>
            <a:off x="4681487" y="5870589"/>
            <a:ext cx="1838759" cy="1865182"/>
          </a:xfrm>
          <a:custGeom>
            <a:avLst/>
            <a:gdLst/>
            <a:ahLst/>
            <a:cxnLst/>
            <a:rect l="l" t="t" r="r" b="b"/>
            <a:pathLst>
              <a:path w="1838759" h="1865182">
                <a:moveTo>
                  <a:pt x="0" y="0"/>
                </a:moveTo>
                <a:lnTo>
                  <a:pt x="1838759" y="0"/>
                </a:lnTo>
                <a:lnTo>
                  <a:pt x="1838759" y="1865183"/>
                </a:lnTo>
                <a:lnTo>
                  <a:pt x="0" y="18651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l-PL"/>
          </a:p>
        </p:txBody>
      </p:sp>
      <p:sp>
        <p:nvSpPr>
          <p:cNvPr id="10" name="Freeform 10"/>
          <p:cNvSpPr/>
          <p:nvPr/>
        </p:nvSpPr>
        <p:spPr>
          <a:xfrm>
            <a:off x="11989641" y="3504940"/>
            <a:ext cx="1826973" cy="1354244"/>
          </a:xfrm>
          <a:custGeom>
            <a:avLst/>
            <a:gdLst/>
            <a:ahLst/>
            <a:cxnLst/>
            <a:rect l="l" t="t" r="r" b="b"/>
            <a:pathLst>
              <a:path w="1826973" h="1354244">
                <a:moveTo>
                  <a:pt x="0" y="0"/>
                </a:moveTo>
                <a:lnTo>
                  <a:pt x="1826974" y="0"/>
                </a:lnTo>
                <a:lnTo>
                  <a:pt x="1826974" y="1354245"/>
                </a:lnTo>
                <a:lnTo>
                  <a:pt x="0" y="135424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l-PL"/>
          </a:p>
        </p:txBody>
      </p:sp>
      <p:sp>
        <p:nvSpPr>
          <p:cNvPr id="11" name="TextBox 11"/>
          <p:cNvSpPr txBox="1"/>
          <p:nvPr/>
        </p:nvSpPr>
        <p:spPr>
          <a:xfrm>
            <a:off x="5751348" y="1037745"/>
            <a:ext cx="2898972" cy="1598656"/>
          </a:xfrm>
          <a:prstGeom prst="rect">
            <a:avLst/>
          </a:prstGeom>
        </p:spPr>
        <p:txBody>
          <a:bodyPr lIns="0" tIns="0" rIns="0" bIns="0" rtlCol="0" anchor="t">
            <a:spAutoFit/>
          </a:bodyPr>
          <a:lstStyle/>
          <a:p>
            <a:pPr>
              <a:lnSpc>
                <a:spcPts val="11663"/>
              </a:lnSpc>
            </a:pPr>
            <a:r>
              <a:rPr lang="en-US" sz="12959">
                <a:solidFill>
                  <a:srgbClr val="073064"/>
                </a:solidFill>
                <a:latin typeface="League Gothic"/>
              </a:rPr>
              <a:t>NASZE </a:t>
            </a:r>
          </a:p>
        </p:txBody>
      </p:sp>
      <p:sp>
        <p:nvSpPr>
          <p:cNvPr id="12" name="TextBox 12"/>
          <p:cNvSpPr txBox="1"/>
          <p:nvPr/>
        </p:nvSpPr>
        <p:spPr>
          <a:xfrm>
            <a:off x="8650320" y="1037745"/>
            <a:ext cx="4880929" cy="1598656"/>
          </a:xfrm>
          <a:prstGeom prst="rect">
            <a:avLst/>
          </a:prstGeom>
        </p:spPr>
        <p:txBody>
          <a:bodyPr lIns="0" tIns="0" rIns="0" bIns="0" rtlCol="0" anchor="t">
            <a:spAutoFit/>
          </a:bodyPr>
          <a:lstStyle/>
          <a:p>
            <a:pPr>
              <a:lnSpc>
                <a:spcPts val="11663"/>
              </a:lnSpc>
            </a:pPr>
            <a:r>
              <a:rPr lang="en-US" sz="12959">
                <a:solidFill>
                  <a:srgbClr val="F88932"/>
                </a:solidFill>
                <a:latin typeface="League Gothic"/>
              </a:rPr>
              <a:t>USŁUGI</a:t>
            </a:r>
          </a:p>
        </p:txBody>
      </p:sp>
      <p:sp>
        <p:nvSpPr>
          <p:cNvPr id="13" name="TextBox 13"/>
          <p:cNvSpPr txBox="1"/>
          <p:nvPr/>
        </p:nvSpPr>
        <p:spPr>
          <a:xfrm>
            <a:off x="2343761" y="4988450"/>
            <a:ext cx="1573646" cy="815231"/>
          </a:xfrm>
          <a:prstGeom prst="rect">
            <a:avLst/>
          </a:prstGeom>
        </p:spPr>
        <p:txBody>
          <a:bodyPr lIns="0" tIns="0" rIns="0" bIns="0" rtlCol="0" anchor="t">
            <a:spAutoFit/>
          </a:bodyPr>
          <a:lstStyle/>
          <a:p>
            <a:pPr algn="ctr">
              <a:lnSpc>
                <a:spcPts val="3366"/>
              </a:lnSpc>
              <a:spcBef>
                <a:spcPct val="0"/>
              </a:spcBef>
            </a:pPr>
            <a:r>
              <a:rPr lang="en-US" sz="2404">
                <a:solidFill>
                  <a:srgbClr val="073064"/>
                </a:solidFill>
                <a:latin typeface="Open Sans 1 Bold"/>
              </a:rPr>
              <a:t>Stwórz podróż</a:t>
            </a:r>
          </a:p>
        </p:txBody>
      </p:sp>
      <p:sp>
        <p:nvSpPr>
          <p:cNvPr id="14" name="TextBox 14"/>
          <p:cNvSpPr txBox="1"/>
          <p:nvPr/>
        </p:nvSpPr>
        <p:spPr>
          <a:xfrm>
            <a:off x="4031639" y="7884800"/>
            <a:ext cx="3138454" cy="815231"/>
          </a:xfrm>
          <a:prstGeom prst="rect">
            <a:avLst/>
          </a:prstGeom>
        </p:spPr>
        <p:txBody>
          <a:bodyPr lIns="0" tIns="0" rIns="0" bIns="0" rtlCol="0" anchor="t">
            <a:spAutoFit/>
          </a:bodyPr>
          <a:lstStyle/>
          <a:p>
            <a:pPr algn="ctr">
              <a:lnSpc>
                <a:spcPts val="3366"/>
              </a:lnSpc>
              <a:spcBef>
                <a:spcPct val="0"/>
              </a:spcBef>
            </a:pPr>
            <a:r>
              <a:rPr lang="en-US" sz="2404">
                <a:solidFill>
                  <a:srgbClr val="073064"/>
                </a:solidFill>
                <a:latin typeface="Open Sans 1 Bold"/>
              </a:rPr>
              <a:t>Nie przejmuj się rezerwacją</a:t>
            </a:r>
          </a:p>
        </p:txBody>
      </p:sp>
      <p:sp>
        <p:nvSpPr>
          <p:cNvPr id="15" name="TextBox 15"/>
          <p:cNvSpPr txBox="1"/>
          <p:nvPr/>
        </p:nvSpPr>
        <p:spPr>
          <a:xfrm>
            <a:off x="14145035" y="7884800"/>
            <a:ext cx="2542282" cy="1234331"/>
          </a:xfrm>
          <a:prstGeom prst="rect">
            <a:avLst/>
          </a:prstGeom>
        </p:spPr>
        <p:txBody>
          <a:bodyPr lIns="0" tIns="0" rIns="0" bIns="0" rtlCol="0" anchor="t">
            <a:spAutoFit/>
          </a:bodyPr>
          <a:lstStyle/>
          <a:p>
            <a:pPr algn="ctr">
              <a:lnSpc>
                <a:spcPts val="3366"/>
              </a:lnSpc>
              <a:spcBef>
                <a:spcPct val="0"/>
              </a:spcBef>
            </a:pPr>
            <a:r>
              <a:rPr lang="en-US" sz="2404">
                <a:solidFill>
                  <a:srgbClr val="073064"/>
                </a:solidFill>
                <a:latin typeface="Open Sans 1 Bold"/>
              </a:rPr>
              <a:t>Skontaktuj się jeżeli masz problem</a:t>
            </a:r>
          </a:p>
        </p:txBody>
      </p:sp>
      <p:sp>
        <p:nvSpPr>
          <p:cNvPr id="16" name="TextBox 16"/>
          <p:cNvSpPr txBox="1"/>
          <p:nvPr/>
        </p:nvSpPr>
        <p:spPr>
          <a:xfrm>
            <a:off x="7190822" y="4862665"/>
            <a:ext cx="1741656" cy="1234331"/>
          </a:xfrm>
          <a:prstGeom prst="rect">
            <a:avLst/>
          </a:prstGeom>
        </p:spPr>
        <p:txBody>
          <a:bodyPr lIns="0" tIns="0" rIns="0" bIns="0" rtlCol="0" anchor="t">
            <a:spAutoFit/>
          </a:bodyPr>
          <a:lstStyle/>
          <a:p>
            <a:pPr algn="ctr">
              <a:lnSpc>
                <a:spcPts val="3366"/>
              </a:lnSpc>
              <a:spcBef>
                <a:spcPct val="0"/>
              </a:spcBef>
            </a:pPr>
            <a:r>
              <a:rPr lang="en-US" sz="2404">
                <a:solidFill>
                  <a:srgbClr val="073064"/>
                </a:solidFill>
                <a:latin typeface="Open Sans 1 Bold"/>
              </a:rPr>
              <a:t>Przeglądaj dostępne wycieczki</a:t>
            </a:r>
          </a:p>
        </p:txBody>
      </p:sp>
      <p:sp>
        <p:nvSpPr>
          <p:cNvPr id="17" name="TextBox 17"/>
          <p:cNvSpPr txBox="1"/>
          <p:nvPr/>
        </p:nvSpPr>
        <p:spPr>
          <a:xfrm>
            <a:off x="11989641" y="5072215"/>
            <a:ext cx="1961738" cy="815231"/>
          </a:xfrm>
          <a:prstGeom prst="rect">
            <a:avLst/>
          </a:prstGeom>
        </p:spPr>
        <p:txBody>
          <a:bodyPr lIns="0" tIns="0" rIns="0" bIns="0" rtlCol="0" anchor="t">
            <a:spAutoFit/>
          </a:bodyPr>
          <a:lstStyle/>
          <a:p>
            <a:pPr algn="ctr">
              <a:lnSpc>
                <a:spcPts val="3366"/>
              </a:lnSpc>
              <a:spcBef>
                <a:spcPct val="0"/>
              </a:spcBef>
            </a:pPr>
            <a:r>
              <a:rPr lang="en-US" sz="2404">
                <a:solidFill>
                  <a:srgbClr val="073064"/>
                </a:solidFill>
                <a:latin typeface="Open Sans 1 Bold"/>
              </a:rPr>
              <a:t>Wybierz wycieczkę</a:t>
            </a:r>
          </a:p>
        </p:txBody>
      </p:sp>
      <p:sp>
        <p:nvSpPr>
          <p:cNvPr id="18" name="TextBox 18"/>
          <p:cNvSpPr txBox="1"/>
          <p:nvPr/>
        </p:nvSpPr>
        <p:spPr>
          <a:xfrm>
            <a:off x="9279578" y="7884800"/>
            <a:ext cx="2710063" cy="1234331"/>
          </a:xfrm>
          <a:prstGeom prst="rect">
            <a:avLst/>
          </a:prstGeom>
        </p:spPr>
        <p:txBody>
          <a:bodyPr lIns="0" tIns="0" rIns="0" bIns="0" rtlCol="0" anchor="t">
            <a:spAutoFit/>
          </a:bodyPr>
          <a:lstStyle/>
          <a:p>
            <a:pPr algn="ctr">
              <a:lnSpc>
                <a:spcPts val="3366"/>
              </a:lnSpc>
              <a:spcBef>
                <a:spcPct val="0"/>
              </a:spcBef>
            </a:pPr>
            <a:r>
              <a:rPr lang="en-US" sz="2404">
                <a:solidFill>
                  <a:srgbClr val="073064"/>
                </a:solidFill>
                <a:latin typeface="Open Sans 1 Bold"/>
              </a:rPr>
              <a:t>Delektuj się podróżą i dobrym jedzeniem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40000"/>
            </a:blip>
            <a:stretch>
              <a:fillRect t="-70731" b="-70731"/>
            </a:stretch>
          </a:blipFill>
        </p:spPr>
        <p:txBody>
          <a:bodyPr/>
          <a:lstStyle/>
          <a:p>
            <a:endParaRPr lang="pl-PL" dirty="0"/>
          </a:p>
        </p:txBody>
      </p:sp>
      <p:grpSp>
        <p:nvGrpSpPr>
          <p:cNvPr id="3" name="Group 3"/>
          <p:cNvGrpSpPr>
            <a:grpSpLocks noChangeAspect="1"/>
          </p:cNvGrpSpPr>
          <p:nvPr/>
        </p:nvGrpSpPr>
        <p:grpSpPr>
          <a:xfrm rot="-359228">
            <a:off x="1182488" y="1187670"/>
            <a:ext cx="4345027" cy="5047662"/>
            <a:chOff x="0" y="0"/>
            <a:chExt cx="5466080" cy="6350000"/>
          </a:xfrm>
        </p:grpSpPr>
        <p:sp>
          <p:nvSpPr>
            <p:cNvPr id="4" name="Freeform 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txBody>
            <a:bodyPr/>
            <a:lstStyle/>
            <a:p>
              <a:endParaRPr lang="pl-PL"/>
            </a:p>
          </p:txBody>
        </p:sp>
        <p:sp>
          <p:nvSpPr>
            <p:cNvPr id="5" name="Freeform 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10855" r="-10855"/>
              </a:stretch>
            </a:blipFill>
          </p:spPr>
          <p:txBody>
            <a:bodyPr/>
            <a:lstStyle/>
            <a:p>
              <a:endParaRPr lang="pl-PL"/>
            </a:p>
          </p:txBody>
        </p:sp>
        <p:sp>
          <p:nvSpPr>
            <p:cNvPr id="6" name="Freeform 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A99D9D"/>
            </a:solidFill>
          </p:spPr>
          <p:txBody>
            <a:bodyPr/>
            <a:lstStyle/>
            <a:p>
              <a:endParaRPr lang="pl-PL"/>
            </a:p>
          </p:txBody>
        </p:sp>
        <p:sp>
          <p:nvSpPr>
            <p:cNvPr id="7" name="Freeform 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txBody>
            <a:bodyPr/>
            <a:lstStyle/>
            <a:p>
              <a:endParaRPr lang="pl-PL"/>
            </a:p>
          </p:txBody>
        </p:sp>
      </p:grpSp>
      <p:grpSp>
        <p:nvGrpSpPr>
          <p:cNvPr id="8" name="Group 8"/>
          <p:cNvGrpSpPr>
            <a:grpSpLocks noChangeAspect="1"/>
          </p:cNvGrpSpPr>
          <p:nvPr/>
        </p:nvGrpSpPr>
        <p:grpSpPr>
          <a:xfrm rot="330966">
            <a:off x="2584235" y="4257859"/>
            <a:ext cx="4345027" cy="5047662"/>
            <a:chOff x="0" y="0"/>
            <a:chExt cx="5466080" cy="6350000"/>
          </a:xfrm>
        </p:grpSpPr>
        <p:sp>
          <p:nvSpPr>
            <p:cNvPr id="9" name="Freeform 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txBody>
            <a:bodyPr/>
            <a:lstStyle/>
            <a:p>
              <a:endParaRPr lang="pl-PL"/>
            </a:p>
          </p:txBody>
        </p:sp>
        <p:sp>
          <p:nvSpPr>
            <p:cNvPr id="10" name="Freeform 1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1910" r="-21910"/>
              </a:stretch>
            </a:blipFill>
          </p:spPr>
          <p:txBody>
            <a:bodyPr/>
            <a:lstStyle/>
            <a:p>
              <a:endParaRPr lang="pl-PL"/>
            </a:p>
          </p:txBody>
        </p:sp>
        <p:sp>
          <p:nvSpPr>
            <p:cNvPr id="11" name="Freeform 1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A99D9D"/>
            </a:solidFill>
          </p:spPr>
          <p:txBody>
            <a:bodyPr/>
            <a:lstStyle/>
            <a:p>
              <a:endParaRPr lang="pl-PL"/>
            </a:p>
          </p:txBody>
        </p:sp>
        <p:sp>
          <p:nvSpPr>
            <p:cNvPr id="12" name="Freeform 1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txBody>
            <a:bodyPr/>
            <a:lstStyle/>
            <a:p>
              <a:endParaRPr lang="pl-PL"/>
            </a:p>
          </p:txBody>
        </p:sp>
      </p:grpSp>
      <p:sp>
        <p:nvSpPr>
          <p:cNvPr id="13" name="Freeform 13"/>
          <p:cNvSpPr/>
          <p:nvPr/>
        </p:nvSpPr>
        <p:spPr>
          <a:xfrm rot="-649232">
            <a:off x="1018530" y="7036993"/>
            <a:ext cx="1581367" cy="2697428"/>
          </a:xfrm>
          <a:custGeom>
            <a:avLst/>
            <a:gdLst/>
            <a:ahLst/>
            <a:cxnLst/>
            <a:rect l="l" t="t" r="r" b="b"/>
            <a:pathLst>
              <a:path w="1581367" h="2697428">
                <a:moveTo>
                  <a:pt x="0" y="0"/>
                </a:moveTo>
                <a:lnTo>
                  <a:pt x="1581367" y="0"/>
                </a:lnTo>
                <a:lnTo>
                  <a:pt x="1581367" y="2697427"/>
                </a:lnTo>
                <a:lnTo>
                  <a:pt x="0" y="26974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14" name="Freeform 14"/>
          <p:cNvSpPr/>
          <p:nvPr/>
        </p:nvSpPr>
        <p:spPr>
          <a:xfrm rot="-959668">
            <a:off x="6226702" y="2990632"/>
            <a:ext cx="1150522" cy="627993"/>
          </a:xfrm>
          <a:custGeom>
            <a:avLst/>
            <a:gdLst/>
            <a:ahLst/>
            <a:cxnLst/>
            <a:rect l="l" t="t" r="r" b="b"/>
            <a:pathLst>
              <a:path w="1150522" h="627993">
                <a:moveTo>
                  <a:pt x="0" y="0"/>
                </a:moveTo>
                <a:lnTo>
                  <a:pt x="1150522" y="0"/>
                </a:lnTo>
                <a:lnTo>
                  <a:pt x="1150522" y="627994"/>
                </a:lnTo>
                <a:lnTo>
                  <a:pt x="0" y="6279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l-PL"/>
          </a:p>
        </p:txBody>
      </p:sp>
      <p:sp>
        <p:nvSpPr>
          <p:cNvPr id="16" name="Freeform 16"/>
          <p:cNvSpPr/>
          <p:nvPr/>
        </p:nvSpPr>
        <p:spPr>
          <a:xfrm rot="456741" flipH="1">
            <a:off x="15992047" y="544606"/>
            <a:ext cx="2153609" cy="608395"/>
          </a:xfrm>
          <a:custGeom>
            <a:avLst/>
            <a:gdLst/>
            <a:ahLst/>
            <a:cxnLst/>
            <a:rect l="l" t="t" r="r" b="b"/>
            <a:pathLst>
              <a:path w="2153609" h="608395">
                <a:moveTo>
                  <a:pt x="2153609" y="0"/>
                </a:moveTo>
                <a:lnTo>
                  <a:pt x="0" y="0"/>
                </a:lnTo>
                <a:lnTo>
                  <a:pt x="0" y="608394"/>
                </a:lnTo>
                <a:lnTo>
                  <a:pt x="2153609" y="608394"/>
                </a:lnTo>
                <a:lnTo>
                  <a:pt x="215360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l-PL" dirty="0"/>
          </a:p>
        </p:txBody>
      </p:sp>
      <p:grpSp>
        <p:nvGrpSpPr>
          <p:cNvPr id="39" name="Grupa 38">
            <a:extLst>
              <a:ext uri="{FF2B5EF4-FFF2-40B4-BE49-F238E27FC236}">
                <a16:creationId xmlns:a16="http://schemas.microsoft.com/office/drawing/2014/main" id="{1EDCD156-E8F2-237A-7FFE-C38F596CC4FA}"/>
              </a:ext>
            </a:extLst>
          </p:cNvPr>
          <p:cNvGrpSpPr/>
          <p:nvPr/>
        </p:nvGrpSpPr>
        <p:grpSpPr>
          <a:xfrm>
            <a:off x="7874173" y="3261181"/>
            <a:ext cx="9099422" cy="2497626"/>
            <a:chOff x="7825012" y="3424677"/>
            <a:chExt cx="9099422" cy="2688708"/>
          </a:xfrm>
        </p:grpSpPr>
        <p:grpSp>
          <p:nvGrpSpPr>
            <p:cNvPr id="18" name="Group 18"/>
            <p:cNvGrpSpPr/>
            <p:nvPr/>
          </p:nvGrpSpPr>
          <p:grpSpPr>
            <a:xfrm>
              <a:off x="7825012" y="3586282"/>
              <a:ext cx="9099422" cy="2527103"/>
              <a:chOff x="0" y="-47625"/>
              <a:chExt cx="1996029" cy="554340"/>
            </a:xfrm>
          </p:grpSpPr>
          <p:sp>
            <p:nvSpPr>
              <p:cNvPr id="19" name="Freeform 19"/>
              <p:cNvSpPr/>
              <p:nvPr/>
            </p:nvSpPr>
            <p:spPr>
              <a:xfrm>
                <a:off x="0" y="0"/>
                <a:ext cx="1996029" cy="506715"/>
              </a:xfrm>
              <a:custGeom>
                <a:avLst/>
                <a:gdLst/>
                <a:ahLst/>
                <a:cxnLst/>
                <a:rect l="l" t="t" r="r" b="b"/>
                <a:pathLst>
                  <a:path w="1996029" h="471279">
                    <a:moveTo>
                      <a:pt x="0" y="0"/>
                    </a:moveTo>
                    <a:lnTo>
                      <a:pt x="1996029" y="0"/>
                    </a:lnTo>
                    <a:lnTo>
                      <a:pt x="1996029" y="471279"/>
                    </a:lnTo>
                    <a:lnTo>
                      <a:pt x="0" y="471279"/>
                    </a:lnTo>
                    <a:close/>
                  </a:path>
                </a:pathLst>
              </a:custGeom>
              <a:solidFill>
                <a:srgbClr val="FFFFFF"/>
              </a:solidFill>
            </p:spPr>
            <p:txBody>
              <a:bodyPr/>
              <a:lstStyle/>
              <a:p>
                <a:endParaRPr lang="pl-PL"/>
              </a:p>
            </p:txBody>
          </p:sp>
          <p:sp>
            <p:nvSpPr>
              <p:cNvPr id="20" name="TextBox 20"/>
              <p:cNvSpPr txBox="1"/>
              <p:nvPr/>
            </p:nvSpPr>
            <p:spPr>
              <a:xfrm>
                <a:off x="0" y="-47625"/>
                <a:ext cx="1996029" cy="518904"/>
              </a:xfrm>
              <a:prstGeom prst="rect">
                <a:avLst/>
              </a:prstGeom>
            </p:spPr>
            <p:txBody>
              <a:bodyPr lIns="50800" tIns="50800" rIns="50800" bIns="50800" rtlCol="0" anchor="ctr"/>
              <a:lstStyle/>
              <a:p>
                <a:pPr algn="ctr">
                  <a:lnSpc>
                    <a:spcPts val="3499"/>
                  </a:lnSpc>
                </a:pPr>
                <a:endParaRPr/>
              </a:p>
            </p:txBody>
          </p:sp>
        </p:grpSp>
        <p:sp>
          <p:nvSpPr>
            <p:cNvPr id="24" name="TextBox 24"/>
            <p:cNvSpPr txBox="1"/>
            <p:nvPr/>
          </p:nvSpPr>
          <p:spPr>
            <a:xfrm>
              <a:off x="8361206" y="4274089"/>
              <a:ext cx="8563228" cy="1477328"/>
            </a:xfrm>
            <a:prstGeom prst="rect">
              <a:avLst/>
            </a:prstGeom>
          </p:spPr>
          <p:txBody>
            <a:bodyPr wrap="square" lIns="0" tIns="0" rIns="0" bIns="0" rtlCol="0" anchor="t">
              <a:spAutoFit/>
            </a:bodyPr>
            <a:lstStyle/>
            <a:p>
              <a:r>
                <a:rPr lang="pl-PL" sz="2400" dirty="0">
                  <a:solidFill>
                    <a:srgbClr val="073064"/>
                  </a:solidFill>
                  <a:latin typeface="Open Sans 2"/>
                </a:rPr>
                <a:t>Obejmują szyfrowanie SSL/TLS do bezpiecznej transmisji danych. Systematyczne aktualizacje oprogramowania, polityki bezpieczeństwa, zarządzanie dostępem i audyty zapewniają ochronę.</a:t>
              </a:r>
              <a:endParaRPr lang="en-US" sz="2400" dirty="0">
                <a:solidFill>
                  <a:srgbClr val="073064"/>
                </a:solidFill>
                <a:latin typeface="Open Sans 2"/>
              </a:endParaRPr>
            </a:p>
          </p:txBody>
        </p:sp>
        <p:grpSp>
          <p:nvGrpSpPr>
            <p:cNvPr id="26" name="Group 26"/>
            <p:cNvGrpSpPr/>
            <p:nvPr/>
          </p:nvGrpSpPr>
          <p:grpSpPr>
            <a:xfrm>
              <a:off x="8391821" y="3424677"/>
              <a:ext cx="3844978" cy="757432"/>
              <a:chOff x="0" y="0"/>
              <a:chExt cx="944106" cy="185982"/>
            </a:xfrm>
          </p:grpSpPr>
          <p:sp>
            <p:nvSpPr>
              <p:cNvPr id="27" name="Freeform 27"/>
              <p:cNvSpPr/>
              <p:nvPr/>
            </p:nvSpPr>
            <p:spPr>
              <a:xfrm>
                <a:off x="0" y="0"/>
                <a:ext cx="944106" cy="185982"/>
              </a:xfrm>
              <a:custGeom>
                <a:avLst/>
                <a:gdLst/>
                <a:ahLst/>
                <a:cxnLst/>
                <a:rect l="l" t="t" r="r" b="b"/>
                <a:pathLst>
                  <a:path w="944106" h="185982">
                    <a:moveTo>
                      <a:pt x="92991" y="0"/>
                    </a:moveTo>
                    <a:lnTo>
                      <a:pt x="851115" y="0"/>
                    </a:lnTo>
                    <a:cubicBezTo>
                      <a:pt x="902473" y="0"/>
                      <a:pt x="944106" y="41633"/>
                      <a:pt x="944106" y="92991"/>
                    </a:cubicBezTo>
                    <a:lnTo>
                      <a:pt x="944106" y="92991"/>
                    </a:lnTo>
                    <a:cubicBezTo>
                      <a:pt x="944106" y="117654"/>
                      <a:pt x="934309" y="141306"/>
                      <a:pt x="916870" y="158746"/>
                    </a:cubicBezTo>
                    <a:cubicBezTo>
                      <a:pt x="899431" y="176185"/>
                      <a:pt x="875778" y="185982"/>
                      <a:pt x="851115" y="185982"/>
                    </a:cubicBezTo>
                    <a:lnTo>
                      <a:pt x="92991" y="185982"/>
                    </a:lnTo>
                    <a:cubicBezTo>
                      <a:pt x="41633" y="185982"/>
                      <a:pt x="0" y="144348"/>
                      <a:pt x="0" y="92991"/>
                    </a:cubicBezTo>
                    <a:lnTo>
                      <a:pt x="0" y="92991"/>
                    </a:lnTo>
                    <a:cubicBezTo>
                      <a:pt x="0" y="41633"/>
                      <a:pt x="41633" y="0"/>
                      <a:pt x="92991" y="0"/>
                    </a:cubicBezTo>
                    <a:close/>
                  </a:path>
                </a:pathLst>
              </a:custGeom>
              <a:solidFill>
                <a:srgbClr val="073064"/>
              </a:solidFill>
              <a:ln cap="rnd">
                <a:noFill/>
                <a:prstDash val="solid"/>
                <a:round/>
              </a:ln>
            </p:spPr>
            <p:txBody>
              <a:bodyPr/>
              <a:lstStyle/>
              <a:p>
                <a:endParaRPr lang="pl-PL"/>
              </a:p>
            </p:txBody>
          </p:sp>
          <p:sp>
            <p:nvSpPr>
              <p:cNvPr id="28" name="TextBox 28"/>
              <p:cNvSpPr txBox="1"/>
              <p:nvPr/>
            </p:nvSpPr>
            <p:spPr>
              <a:xfrm>
                <a:off x="0" y="-47625"/>
                <a:ext cx="944106" cy="233607"/>
              </a:xfrm>
              <a:prstGeom prst="rect">
                <a:avLst/>
              </a:prstGeom>
            </p:spPr>
            <p:txBody>
              <a:bodyPr lIns="50800" tIns="50800" rIns="50800" bIns="50800" rtlCol="0" anchor="ctr"/>
              <a:lstStyle/>
              <a:p>
                <a:pPr algn="ctr">
                  <a:lnSpc>
                    <a:spcPts val="3499"/>
                  </a:lnSpc>
                </a:pPr>
                <a:endParaRPr/>
              </a:p>
            </p:txBody>
          </p:sp>
        </p:grpSp>
        <p:sp>
          <p:nvSpPr>
            <p:cNvPr id="32" name="TextBox 32"/>
            <p:cNvSpPr txBox="1"/>
            <p:nvPr/>
          </p:nvSpPr>
          <p:spPr>
            <a:xfrm>
              <a:off x="8563286" y="3586282"/>
              <a:ext cx="3502047" cy="406493"/>
            </a:xfrm>
            <a:prstGeom prst="rect">
              <a:avLst/>
            </a:prstGeom>
          </p:spPr>
          <p:txBody>
            <a:bodyPr wrap="square" lIns="0" tIns="0" rIns="0" bIns="0" rtlCol="0" anchor="t">
              <a:spAutoFit/>
            </a:bodyPr>
            <a:lstStyle/>
            <a:p>
              <a:pPr marL="0" lvl="0" indent="0" algn="ctr">
                <a:lnSpc>
                  <a:spcPts val="3080"/>
                </a:lnSpc>
                <a:spcBef>
                  <a:spcPct val="0"/>
                </a:spcBef>
              </a:pPr>
              <a:r>
                <a:rPr lang="pl-PL" sz="2400" u="none" spc="140" dirty="0">
                  <a:solidFill>
                    <a:srgbClr val="FFFFFF"/>
                  </a:solidFill>
                  <a:latin typeface="Open Sans 2 Bold"/>
                </a:rPr>
                <a:t>Warunki techniczne</a:t>
              </a:r>
              <a:endParaRPr lang="en-US" sz="2400" u="none" spc="140" dirty="0">
                <a:solidFill>
                  <a:srgbClr val="FFFFFF"/>
                </a:solidFill>
                <a:latin typeface="Open Sans 2 Bold"/>
              </a:endParaRPr>
            </a:p>
          </p:txBody>
        </p:sp>
      </p:grpSp>
      <p:sp>
        <p:nvSpPr>
          <p:cNvPr id="37" name="TextBox 13">
            <a:extLst>
              <a:ext uri="{FF2B5EF4-FFF2-40B4-BE49-F238E27FC236}">
                <a16:creationId xmlns:a16="http://schemas.microsoft.com/office/drawing/2014/main" id="{8F4CF95E-87B9-0F0A-8A01-D3FB1D2D108C}"/>
              </a:ext>
            </a:extLst>
          </p:cNvPr>
          <p:cNvSpPr txBox="1"/>
          <p:nvPr/>
        </p:nvSpPr>
        <p:spPr>
          <a:xfrm>
            <a:off x="5702251" y="1348768"/>
            <a:ext cx="3933132" cy="1598656"/>
          </a:xfrm>
          <a:prstGeom prst="rect">
            <a:avLst/>
          </a:prstGeom>
        </p:spPr>
        <p:txBody>
          <a:bodyPr wrap="square" lIns="0" tIns="0" rIns="0" bIns="0" rtlCol="0" anchor="t">
            <a:spAutoFit/>
          </a:bodyPr>
          <a:lstStyle/>
          <a:p>
            <a:pPr>
              <a:lnSpc>
                <a:spcPts val="11663"/>
              </a:lnSpc>
            </a:pPr>
            <a:r>
              <a:rPr lang="pl-PL" sz="12959" dirty="0">
                <a:solidFill>
                  <a:srgbClr val="073064"/>
                </a:solidFill>
                <a:latin typeface="League Gothic"/>
              </a:rPr>
              <a:t>ANALIZA</a:t>
            </a:r>
            <a:endParaRPr lang="en-US" sz="12959" dirty="0">
              <a:solidFill>
                <a:srgbClr val="073064"/>
              </a:solidFill>
              <a:latin typeface="League Gothic"/>
            </a:endParaRPr>
          </a:p>
        </p:txBody>
      </p:sp>
      <p:sp>
        <p:nvSpPr>
          <p:cNvPr id="38" name="TextBox 14">
            <a:extLst>
              <a:ext uri="{FF2B5EF4-FFF2-40B4-BE49-F238E27FC236}">
                <a16:creationId xmlns:a16="http://schemas.microsoft.com/office/drawing/2014/main" id="{91DB7526-D23D-7C38-38EE-45DB0DAA71E0}"/>
              </a:ext>
            </a:extLst>
          </p:cNvPr>
          <p:cNvSpPr txBox="1"/>
          <p:nvPr/>
        </p:nvSpPr>
        <p:spPr>
          <a:xfrm>
            <a:off x="9656152" y="1357577"/>
            <a:ext cx="8053697" cy="1565685"/>
          </a:xfrm>
          <a:prstGeom prst="rect">
            <a:avLst/>
          </a:prstGeom>
        </p:spPr>
        <p:txBody>
          <a:bodyPr wrap="square" lIns="0" tIns="0" rIns="0" bIns="0" rtlCol="0" anchor="t">
            <a:spAutoFit/>
          </a:bodyPr>
          <a:lstStyle/>
          <a:p>
            <a:pPr>
              <a:lnSpc>
                <a:spcPts val="11663"/>
              </a:lnSpc>
            </a:pPr>
            <a:r>
              <a:rPr lang="pl-PL" sz="12959" dirty="0">
                <a:solidFill>
                  <a:srgbClr val="F88932"/>
                </a:solidFill>
                <a:latin typeface="League Gothic"/>
              </a:rPr>
              <a:t>BEZPIECZEŃSTWA</a:t>
            </a:r>
            <a:endParaRPr lang="en-US" sz="12959" dirty="0">
              <a:solidFill>
                <a:srgbClr val="F88932"/>
              </a:solidFill>
              <a:latin typeface="League Gothic"/>
            </a:endParaRPr>
          </a:p>
        </p:txBody>
      </p:sp>
      <p:grpSp>
        <p:nvGrpSpPr>
          <p:cNvPr id="58" name="Grupa 57">
            <a:extLst>
              <a:ext uri="{FF2B5EF4-FFF2-40B4-BE49-F238E27FC236}">
                <a16:creationId xmlns:a16="http://schemas.microsoft.com/office/drawing/2014/main" id="{596B367A-030B-57BE-7764-2F02C1336A24}"/>
              </a:ext>
            </a:extLst>
          </p:cNvPr>
          <p:cNvGrpSpPr/>
          <p:nvPr/>
        </p:nvGrpSpPr>
        <p:grpSpPr>
          <a:xfrm>
            <a:off x="7874173" y="6178035"/>
            <a:ext cx="9099422" cy="2854211"/>
            <a:chOff x="7825012" y="3424677"/>
            <a:chExt cx="9099422" cy="3072574"/>
          </a:xfrm>
        </p:grpSpPr>
        <p:grpSp>
          <p:nvGrpSpPr>
            <p:cNvPr id="59" name="Group 18">
              <a:extLst>
                <a:ext uri="{FF2B5EF4-FFF2-40B4-BE49-F238E27FC236}">
                  <a16:creationId xmlns:a16="http://schemas.microsoft.com/office/drawing/2014/main" id="{88F13843-CBAA-7053-0681-ED55C1A5128C}"/>
                </a:ext>
              </a:extLst>
            </p:cNvPr>
            <p:cNvGrpSpPr/>
            <p:nvPr/>
          </p:nvGrpSpPr>
          <p:grpSpPr>
            <a:xfrm>
              <a:off x="7825012" y="3586282"/>
              <a:ext cx="9099422" cy="2910969"/>
              <a:chOff x="0" y="-47625"/>
              <a:chExt cx="1996029" cy="638544"/>
            </a:xfrm>
          </p:grpSpPr>
          <p:sp>
            <p:nvSpPr>
              <p:cNvPr id="65" name="Freeform 19">
                <a:extLst>
                  <a:ext uri="{FF2B5EF4-FFF2-40B4-BE49-F238E27FC236}">
                    <a16:creationId xmlns:a16="http://schemas.microsoft.com/office/drawing/2014/main" id="{FB5FAE60-A50B-4D7B-679C-C98AA36469F1}"/>
                  </a:ext>
                </a:extLst>
              </p:cNvPr>
              <p:cNvSpPr/>
              <p:nvPr/>
            </p:nvSpPr>
            <p:spPr>
              <a:xfrm>
                <a:off x="0" y="0"/>
                <a:ext cx="1996029" cy="590919"/>
              </a:xfrm>
              <a:custGeom>
                <a:avLst/>
                <a:gdLst/>
                <a:ahLst/>
                <a:cxnLst/>
                <a:rect l="l" t="t" r="r" b="b"/>
                <a:pathLst>
                  <a:path w="1996029" h="471279">
                    <a:moveTo>
                      <a:pt x="0" y="0"/>
                    </a:moveTo>
                    <a:lnTo>
                      <a:pt x="1996029" y="0"/>
                    </a:lnTo>
                    <a:lnTo>
                      <a:pt x="1996029" y="471279"/>
                    </a:lnTo>
                    <a:lnTo>
                      <a:pt x="0" y="471279"/>
                    </a:lnTo>
                    <a:close/>
                  </a:path>
                </a:pathLst>
              </a:custGeom>
              <a:solidFill>
                <a:srgbClr val="FFFFFF"/>
              </a:solidFill>
            </p:spPr>
            <p:txBody>
              <a:bodyPr/>
              <a:lstStyle/>
              <a:p>
                <a:endParaRPr lang="pl-PL" dirty="0"/>
              </a:p>
            </p:txBody>
          </p:sp>
          <p:sp>
            <p:nvSpPr>
              <p:cNvPr id="66" name="TextBox 20">
                <a:extLst>
                  <a:ext uri="{FF2B5EF4-FFF2-40B4-BE49-F238E27FC236}">
                    <a16:creationId xmlns:a16="http://schemas.microsoft.com/office/drawing/2014/main" id="{E4215EEC-53A2-F090-AA22-E8BB46D057D7}"/>
                  </a:ext>
                </a:extLst>
              </p:cNvPr>
              <p:cNvSpPr txBox="1"/>
              <p:nvPr/>
            </p:nvSpPr>
            <p:spPr>
              <a:xfrm>
                <a:off x="0" y="-47625"/>
                <a:ext cx="1996029" cy="518904"/>
              </a:xfrm>
              <a:prstGeom prst="rect">
                <a:avLst/>
              </a:prstGeom>
            </p:spPr>
            <p:txBody>
              <a:bodyPr lIns="50800" tIns="50800" rIns="50800" bIns="50800" rtlCol="0" anchor="ctr"/>
              <a:lstStyle/>
              <a:p>
                <a:pPr algn="ctr">
                  <a:lnSpc>
                    <a:spcPts val="3499"/>
                  </a:lnSpc>
                </a:pPr>
                <a:endParaRPr/>
              </a:p>
            </p:txBody>
          </p:sp>
        </p:grpSp>
        <p:sp>
          <p:nvSpPr>
            <p:cNvPr id="60" name="TextBox 24">
              <a:extLst>
                <a:ext uri="{FF2B5EF4-FFF2-40B4-BE49-F238E27FC236}">
                  <a16:creationId xmlns:a16="http://schemas.microsoft.com/office/drawing/2014/main" id="{B1050AF8-DCA6-5A9A-AC58-9BAB4FA67B3A}"/>
                </a:ext>
              </a:extLst>
            </p:cNvPr>
            <p:cNvSpPr txBox="1"/>
            <p:nvPr/>
          </p:nvSpPr>
          <p:spPr>
            <a:xfrm>
              <a:off x="8361206" y="4274089"/>
              <a:ext cx="8563228" cy="1987938"/>
            </a:xfrm>
            <a:prstGeom prst="rect">
              <a:avLst/>
            </a:prstGeom>
          </p:spPr>
          <p:txBody>
            <a:bodyPr wrap="square" lIns="0" tIns="0" rIns="0" bIns="0" rtlCol="0" anchor="t">
              <a:spAutoFit/>
            </a:bodyPr>
            <a:lstStyle/>
            <a:p>
              <a:r>
                <a:rPr lang="pl-PL" sz="2400" dirty="0">
                  <a:solidFill>
                    <a:srgbClr val="073064"/>
                  </a:solidFill>
                  <a:latin typeface="Open Sans 2"/>
                </a:rPr>
                <a:t>Zgodne z RODO, utrzymują zaufanie użytkowników poprzez precyzyjne określenie praw i obowiązków. Ochrona danych zgodnie z przepisami prawnymi jest solidną podstawą. Procedury dotyczące przechowywania, przetwarzania i usuwania danych są zgodne z najnowszymi standardami.</a:t>
              </a:r>
              <a:endParaRPr lang="en-US" sz="2400" dirty="0">
                <a:solidFill>
                  <a:srgbClr val="073064"/>
                </a:solidFill>
                <a:latin typeface="Open Sans 2"/>
              </a:endParaRPr>
            </a:p>
          </p:txBody>
        </p:sp>
        <p:grpSp>
          <p:nvGrpSpPr>
            <p:cNvPr id="61" name="Group 26">
              <a:extLst>
                <a:ext uri="{FF2B5EF4-FFF2-40B4-BE49-F238E27FC236}">
                  <a16:creationId xmlns:a16="http://schemas.microsoft.com/office/drawing/2014/main" id="{1712EA6E-D2EA-4674-4F28-DADF4506F94C}"/>
                </a:ext>
              </a:extLst>
            </p:cNvPr>
            <p:cNvGrpSpPr/>
            <p:nvPr/>
          </p:nvGrpSpPr>
          <p:grpSpPr>
            <a:xfrm>
              <a:off x="8391821" y="3424677"/>
              <a:ext cx="3844978" cy="757432"/>
              <a:chOff x="0" y="0"/>
              <a:chExt cx="944106" cy="185982"/>
            </a:xfrm>
          </p:grpSpPr>
          <p:sp>
            <p:nvSpPr>
              <p:cNvPr id="63" name="Freeform 27">
                <a:extLst>
                  <a:ext uri="{FF2B5EF4-FFF2-40B4-BE49-F238E27FC236}">
                    <a16:creationId xmlns:a16="http://schemas.microsoft.com/office/drawing/2014/main" id="{52092099-56A2-F165-D9C3-771F5C2000E0}"/>
                  </a:ext>
                </a:extLst>
              </p:cNvPr>
              <p:cNvSpPr/>
              <p:nvPr/>
            </p:nvSpPr>
            <p:spPr>
              <a:xfrm>
                <a:off x="0" y="0"/>
                <a:ext cx="944106" cy="185982"/>
              </a:xfrm>
              <a:custGeom>
                <a:avLst/>
                <a:gdLst/>
                <a:ahLst/>
                <a:cxnLst/>
                <a:rect l="l" t="t" r="r" b="b"/>
                <a:pathLst>
                  <a:path w="944106" h="185982">
                    <a:moveTo>
                      <a:pt x="92991" y="0"/>
                    </a:moveTo>
                    <a:lnTo>
                      <a:pt x="851115" y="0"/>
                    </a:lnTo>
                    <a:cubicBezTo>
                      <a:pt x="902473" y="0"/>
                      <a:pt x="944106" y="41633"/>
                      <a:pt x="944106" y="92991"/>
                    </a:cubicBezTo>
                    <a:lnTo>
                      <a:pt x="944106" y="92991"/>
                    </a:lnTo>
                    <a:cubicBezTo>
                      <a:pt x="944106" y="117654"/>
                      <a:pt x="934309" y="141306"/>
                      <a:pt x="916870" y="158746"/>
                    </a:cubicBezTo>
                    <a:cubicBezTo>
                      <a:pt x="899431" y="176185"/>
                      <a:pt x="875778" y="185982"/>
                      <a:pt x="851115" y="185982"/>
                    </a:cubicBezTo>
                    <a:lnTo>
                      <a:pt x="92991" y="185982"/>
                    </a:lnTo>
                    <a:cubicBezTo>
                      <a:pt x="41633" y="185982"/>
                      <a:pt x="0" y="144348"/>
                      <a:pt x="0" y="92991"/>
                    </a:cubicBezTo>
                    <a:lnTo>
                      <a:pt x="0" y="92991"/>
                    </a:lnTo>
                    <a:cubicBezTo>
                      <a:pt x="0" y="41633"/>
                      <a:pt x="41633" y="0"/>
                      <a:pt x="92991" y="0"/>
                    </a:cubicBezTo>
                    <a:close/>
                  </a:path>
                </a:pathLst>
              </a:custGeom>
              <a:solidFill>
                <a:srgbClr val="073064"/>
              </a:solidFill>
              <a:ln cap="rnd">
                <a:noFill/>
                <a:prstDash val="solid"/>
                <a:round/>
              </a:ln>
            </p:spPr>
            <p:txBody>
              <a:bodyPr/>
              <a:lstStyle/>
              <a:p>
                <a:endParaRPr lang="pl-PL"/>
              </a:p>
            </p:txBody>
          </p:sp>
          <p:sp>
            <p:nvSpPr>
              <p:cNvPr id="64" name="TextBox 28">
                <a:extLst>
                  <a:ext uri="{FF2B5EF4-FFF2-40B4-BE49-F238E27FC236}">
                    <a16:creationId xmlns:a16="http://schemas.microsoft.com/office/drawing/2014/main" id="{BCF5CA8A-940C-9856-DC17-C73D844297C3}"/>
                  </a:ext>
                </a:extLst>
              </p:cNvPr>
              <p:cNvSpPr txBox="1"/>
              <p:nvPr/>
            </p:nvSpPr>
            <p:spPr>
              <a:xfrm>
                <a:off x="0" y="-47625"/>
                <a:ext cx="944106" cy="233607"/>
              </a:xfrm>
              <a:prstGeom prst="rect">
                <a:avLst/>
              </a:prstGeom>
            </p:spPr>
            <p:txBody>
              <a:bodyPr lIns="50800" tIns="50800" rIns="50800" bIns="50800" rtlCol="0" anchor="ctr"/>
              <a:lstStyle/>
              <a:p>
                <a:pPr algn="ctr">
                  <a:lnSpc>
                    <a:spcPts val="3499"/>
                  </a:lnSpc>
                </a:pPr>
                <a:endParaRPr/>
              </a:p>
            </p:txBody>
          </p:sp>
        </p:grpSp>
        <p:sp>
          <p:nvSpPr>
            <p:cNvPr id="62" name="TextBox 32">
              <a:extLst>
                <a:ext uri="{FF2B5EF4-FFF2-40B4-BE49-F238E27FC236}">
                  <a16:creationId xmlns:a16="http://schemas.microsoft.com/office/drawing/2014/main" id="{6D586F87-AA7F-904E-14B3-F8AE8CF9C159}"/>
                </a:ext>
              </a:extLst>
            </p:cNvPr>
            <p:cNvSpPr txBox="1"/>
            <p:nvPr/>
          </p:nvSpPr>
          <p:spPr>
            <a:xfrm>
              <a:off x="8563286" y="3586282"/>
              <a:ext cx="3502047" cy="406493"/>
            </a:xfrm>
            <a:prstGeom prst="rect">
              <a:avLst/>
            </a:prstGeom>
          </p:spPr>
          <p:txBody>
            <a:bodyPr wrap="square" lIns="0" tIns="0" rIns="0" bIns="0" rtlCol="0" anchor="t">
              <a:spAutoFit/>
            </a:bodyPr>
            <a:lstStyle/>
            <a:p>
              <a:pPr marL="0" lvl="0" indent="0" algn="ctr">
                <a:lnSpc>
                  <a:spcPts val="3080"/>
                </a:lnSpc>
                <a:spcBef>
                  <a:spcPct val="0"/>
                </a:spcBef>
              </a:pPr>
              <a:r>
                <a:rPr lang="pl-PL" sz="2400" u="none" spc="140" dirty="0">
                  <a:solidFill>
                    <a:srgbClr val="FFFFFF"/>
                  </a:solidFill>
                  <a:latin typeface="Open Sans 2 Bold"/>
                </a:rPr>
                <a:t>Warunki prawne</a:t>
              </a:r>
              <a:endParaRPr lang="en-US" sz="2400" u="none" spc="140" dirty="0">
                <a:solidFill>
                  <a:srgbClr val="FFFFFF"/>
                </a:solidFill>
                <a:latin typeface="Open Sans 2 Bold"/>
              </a:endParaRPr>
            </a:p>
          </p:txBody>
        </p:sp>
      </p:grpSp>
      <p:sp>
        <p:nvSpPr>
          <p:cNvPr id="34" name="Freeform 34"/>
          <p:cNvSpPr/>
          <p:nvPr/>
        </p:nvSpPr>
        <p:spPr>
          <a:xfrm rot="-1267944" flipH="1">
            <a:off x="15953133" y="4711266"/>
            <a:ext cx="3226883" cy="2198314"/>
          </a:xfrm>
          <a:custGeom>
            <a:avLst/>
            <a:gdLst/>
            <a:ahLst/>
            <a:cxnLst/>
            <a:rect l="l" t="t" r="r" b="b"/>
            <a:pathLst>
              <a:path w="3226883" h="2198314">
                <a:moveTo>
                  <a:pt x="3226883" y="0"/>
                </a:moveTo>
                <a:lnTo>
                  <a:pt x="0" y="0"/>
                </a:lnTo>
                <a:lnTo>
                  <a:pt x="0" y="2198314"/>
                </a:lnTo>
                <a:lnTo>
                  <a:pt x="3226883" y="2198314"/>
                </a:lnTo>
                <a:lnTo>
                  <a:pt x="3226883"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l-P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40000"/>
            </a:blip>
            <a:stretch>
              <a:fillRect t="-70731" b="-70731"/>
            </a:stretch>
          </a:blipFill>
        </p:spPr>
        <p:txBody>
          <a:bodyPr/>
          <a:lstStyle/>
          <a:p>
            <a:endParaRPr lang="pl-PL"/>
          </a:p>
        </p:txBody>
      </p:sp>
      <p:grpSp>
        <p:nvGrpSpPr>
          <p:cNvPr id="3" name="Group 3"/>
          <p:cNvGrpSpPr>
            <a:grpSpLocks noChangeAspect="1"/>
          </p:cNvGrpSpPr>
          <p:nvPr/>
        </p:nvGrpSpPr>
        <p:grpSpPr>
          <a:xfrm rot="-90228">
            <a:off x="9939373" y="1310915"/>
            <a:ext cx="6738505" cy="7793631"/>
            <a:chOff x="0" y="0"/>
            <a:chExt cx="4428490" cy="5121910"/>
          </a:xfrm>
        </p:grpSpPr>
        <p:sp>
          <p:nvSpPr>
            <p:cNvPr id="4" name="Freeform 4"/>
            <p:cNvSpPr/>
            <p:nvPr/>
          </p:nvSpPr>
          <p:spPr>
            <a:xfrm>
              <a:off x="325120" y="509270"/>
              <a:ext cx="3675380" cy="3553460"/>
            </a:xfrm>
            <a:custGeom>
              <a:avLst/>
              <a:gdLst/>
              <a:ahLst/>
              <a:cxnLst/>
              <a:rect l="l" t="t" r="r" b="b"/>
              <a:pathLst>
                <a:path w="3675380" h="3553460">
                  <a:moveTo>
                    <a:pt x="3382010" y="1270"/>
                  </a:moveTo>
                  <a:lnTo>
                    <a:pt x="12700" y="290830"/>
                  </a:lnTo>
                  <a:cubicBezTo>
                    <a:pt x="5080" y="290830"/>
                    <a:pt x="0" y="298450"/>
                    <a:pt x="0" y="306070"/>
                  </a:cubicBezTo>
                  <a:lnTo>
                    <a:pt x="278130" y="3540760"/>
                  </a:lnTo>
                  <a:cubicBezTo>
                    <a:pt x="279400" y="3548380"/>
                    <a:pt x="285750" y="3553460"/>
                    <a:pt x="293370" y="3553460"/>
                  </a:cubicBezTo>
                  <a:lnTo>
                    <a:pt x="3662680" y="3262630"/>
                  </a:lnTo>
                  <a:cubicBezTo>
                    <a:pt x="3670300" y="3261360"/>
                    <a:pt x="3675380" y="3255010"/>
                    <a:pt x="3675380" y="3247390"/>
                  </a:cubicBezTo>
                  <a:lnTo>
                    <a:pt x="3397250" y="13970"/>
                  </a:lnTo>
                  <a:cubicBezTo>
                    <a:pt x="3395980" y="6350"/>
                    <a:pt x="3389630" y="0"/>
                    <a:pt x="3382010" y="1270"/>
                  </a:cubicBezTo>
                  <a:close/>
                </a:path>
              </a:pathLst>
            </a:custGeom>
            <a:blipFill>
              <a:blip r:embed="rId4"/>
              <a:stretch>
                <a:fillRect l="-9007" r="-53338" b="-11908"/>
              </a:stretch>
            </a:blipFill>
          </p:spPr>
          <p:txBody>
            <a:bodyPr/>
            <a:lstStyle/>
            <a:p>
              <a:endParaRPr lang="pl-PL"/>
            </a:p>
          </p:txBody>
        </p:sp>
        <p:sp>
          <p:nvSpPr>
            <p:cNvPr id="5" name="Freeform 5"/>
            <p:cNvSpPr/>
            <p:nvPr/>
          </p:nvSpPr>
          <p:spPr>
            <a:xfrm>
              <a:off x="-2540" y="172720"/>
              <a:ext cx="4295140" cy="4847590"/>
            </a:xfrm>
            <a:custGeom>
              <a:avLst/>
              <a:gdLst/>
              <a:ahLst/>
              <a:cxnLst/>
              <a:rect l="l" t="t" r="r" b="b"/>
              <a:pathLst>
                <a:path w="4295140" h="4847590">
                  <a:moveTo>
                    <a:pt x="3916680" y="127000"/>
                  </a:moveTo>
                  <a:cubicBezTo>
                    <a:pt x="3915410" y="119380"/>
                    <a:pt x="3909060" y="114300"/>
                    <a:pt x="3901440" y="114300"/>
                  </a:cubicBezTo>
                  <a:lnTo>
                    <a:pt x="3792220" y="123190"/>
                  </a:lnTo>
                  <a:lnTo>
                    <a:pt x="3792220" y="13970"/>
                  </a:lnTo>
                  <a:cubicBezTo>
                    <a:pt x="3792220" y="6350"/>
                    <a:pt x="3785870" y="0"/>
                    <a:pt x="3778250" y="0"/>
                  </a:cubicBezTo>
                  <a:lnTo>
                    <a:pt x="13970" y="0"/>
                  </a:lnTo>
                  <a:cubicBezTo>
                    <a:pt x="6350" y="0"/>
                    <a:pt x="0" y="6350"/>
                    <a:pt x="0" y="13970"/>
                  </a:cubicBezTo>
                  <a:lnTo>
                    <a:pt x="0" y="4411980"/>
                  </a:lnTo>
                  <a:cubicBezTo>
                    <a:pt x="0" y="4419600"/>
                    <a:pt x="6350" y="4425950"/>
                    <a:pt x="13970" y="4425950"/>
                  </a:cubicBezTo>
                  <a:lnTo>
                    <a:pt x="480060" y="4425950"/>
                  </a:lnTo>
                  <a:lnTo>
                    <a:pt x="515620" y="4834890"/>
                  </a:lnTo>
                  <a:cubicBezTo>
                    <a:pt x="515620" y="4842510"/>
                    <a:pt x="523240" y="4847590"/>
                    <a:pt x="530860" y="4847590"/>
                  </a:cubicBezTo>
                  <a:lnTo>
                    <a:pt x="4282440" y="4525010"/>
                  </a:lnTo>
                  <a:cubicBezTo>
                    <a:pt x="4290060" y="4525010"/>
                    <a:pt x="4295140" y="4517390"/>
                    <a:pt x="4295140" y="4511040"/>
                  </a:cubicBezTo>
                  <a:lnTo>
                    <a:pt x="3916680" y="127000"/>
                  </a:lnTo>
                  <a:close/>
                  <a:moveTo>
                    <a:pt x="3581400" y="349250"/>
                  </a:moveTo>
                  <a:lnTo>
                    <a:pt x="3581400" y="3465830"/>
                  </a:lnTo>
                  <a:cubicBezTo>
                    <a:pt x="3581400" y="3473450"/>
                    <a:pt x="3575050" y="3479800"/>
                    <a:pt x="3567430" y="3479800"/>
                  </a:cubicBezTo>
                  <a:lnTo>
                    <a:pt x="571500" y="3479800"/>
                  </a:lnTo>
                  <a:lnTo>
                    <a:pt x="327660" y="642620"/>
                  </a:lnTo>
                  <a:cubicBezTo>
                    <a:pt x="327660" y="635000"/>
                    <a:pt x="332740" y="628650"/>
                    <a:pt x="340360" y="627380"/>
                  </a:cubicBezTo>
                  <a:lnTo>
                    <a:pt x="3581400" y="349250"/>
                  </a:lnTo>
                  <a:close/>
                  <a:moveTo>
                    <a:pt x="186690" y="205740"/>
                  </a:moveTo>
                  <a:lnTo>
                    <a:pt x="2835910" y="205740"/>
                  </a:lnTo>
                  <a:lnTo>
                    <a:pt x="172720" y="434340"/>
                  </a:lnTo>
                  <a:lnTo>
                    <a:pt x="172720" y="219710"/>
                  </a:lnTo>
                  <a:cubicBezTo>
                    <a:pt x="172720" y="212090"/>
                    <a:pt x="179070" y="205740"/>
                    <a:pt x="186690" y="205740"/>
                  </a:cubicBezTo>
                  <a:close/>
                  <a:moveTo>
                    <a:pt x="186690" y="3479800"/>
                  </a:moveTo>
                  <a:cubicBezTo>
                    <a:pt x="179070" y="3479800"/>
                    <a:pt x="172720" y="3473450"/>
                    <a:pt x="172720" y="3465830"/>
                  </a:cubicBezTo>
                  <a:lnTo>
                    <a:pt x="172720" y="854710"/>
                  </a:lnTo>
                  <a:lnTo>
                    <a:pt x="398780" y="3479800"/>
                  </a:lnTo>
                  <a:lnTo>
                    <a:pt x="186690" y="3479800"/>
                  </a:lnTo>
                  <a:close/>
                  <a:moveTo>
                    <a:pt x="3990340" y="3597910"/>
                  </a:moveTo>
                  <a:lnTo>
                    <a:pt x="3792220" y="3614419"/>
                  </a:lnTo>
                  <a:lnTo>
                    <a:pt x="3792220" y="1137919"/>
                  </a:lnTo>
                  <a:lnTo>
                    <a:pt x="4003040" y="3583940"/>
                  </a:lnTo>
                  <a:cubicBezTo>
                    <a:pt x="4003040" y="3591560"/>
                    <a:pt x="3997960" y="3597910"/>
                    <a:pt x="3990340" y="3597910"/>
                  </a:cubicBezTo>
                  <a:close/>
                </a:path>
              </a:pathLst>
            </a:custGeom>
            <a:solidFill>
              <a:srgbClr val="FFFFFF"/>
            </a:solidFill>
          </p:spPr>
          <p:txBody>
            <a:bodyPr/>
            <a:lstStyle/>
            <a:p>
              <a:endParaRPr lang="pl-PL"/>
            </a:p>
          </p:txBody>
        </p:sp>
        <p:sp>
          <p:nvSpPr>
            <p:cNvPr id="6" name="Freeform 6"/>
            <p:cNvSpPr/>
            <p:nvPr/>
          </p:nvSpPr>
          <p:spPr>
            <a:xfrm flipH="1">
              <a:off x="172720" y="378460"/>
              <a:ext cx="3409950" cy="3274060"/>
            </a:xfrm>
            <a:custGeom>
              <a:avLst/>
              <a:gdLst/>
              <a:ahLst/>
              <a:cxnLst/>
              <a:rect l="l" t="t" r="r" b="b"/>
              <a:pathLst>
                <a:path w="3409950" h="3274060">
                  <a:moveTo>
                    <a:pt x="13970" y="0"/>
                  </a:moveTo>
                  <a:lnTo>
                    <a:pt x="3395980" y="0"/>
                  </a:lnTo>
                  <a:cubicBezTo>
                    <a:pt x="3403600" y="0"/>
                    <a:pt x="3409950" y="6350"/>
                    <a:pt x="3409950" y="13970"/>
                  </a:cubicBezTo>
                  <a:lnTo>
                    <a:pt x="3409950" y="3260090"/>
                  </a:lnTo>
                  <a:cubicBezTo>
                    <a:pt x="3409950" y="3267710"/>
                    <a:pt x="3403600" y="3274060"/>
                    <a:pt x="3395980" y="3274060"/>
                  </a:cubicBezTo>
                  <a:lnTo>
                    <a:pt x="13970" y="3274060"/>
                  </a:lnTo>
                  <a:cubicBezTo>
                    <a:pt x="6350" y="3274060"/>
                    <a:pt x="0" y="3267710"/>
                    <a:pt x="0" y="3260090"/>
                  </a:cubicBezTo>
                  <a:lnTo>
                    <a:pt x="0" y="13970"/>
                  </a:lnTo>
                  <a:cubicBezTo>
                    <a:pt x="1270" y="6350"/>
                    <a:pt x="7620" y="0"/>
                    <a:pt x="13970" y="0"/>
                  </a:cubicBezTo>
                  <a:close/>
                </a:path>
              </a:pathLst>
            </a:custGeom>
            <a:blipFill>
              <a:blip r:embed="rId5"/>
              <a:stretch>
                <a:fillRect l="-22464" r="-27180" b="-3254"/>
              </a:stretch>
            </a:blipFill>
          </p:spPr>
          <p:txBody>
            <a:bodyPr/>
            <a:lstStyle/>
            <a:p>
              <a:endParaRPr lang="pl-PL"/>
            </a:p>
          </p:txBody>
        </p:sp>
        <p:sp>
          <p:nvSpPr>
            <p:cNvPr id="7" name="Freeform 7"/>
            <p:cNvSpPr/>
            <p:nvPr/>
          </p:nvSpPr>
          <p:spPr>
            <a:xfrm>
              <a:off x="1270" y="177800"/>
              <a:ext cx="4305300" cy="4842510"/>
            </a:xfrm>
            <a:custGeom>
              <a:avLst/>
              <a:gdLst/>
              <a:ahLst/>
              <a:cxnLst/>
              <a:rect l="l" t="t" r="r" b="b"/>
              <a:pathLst>
                <a:path w="4305300" h="4842510">
                  <a:moveTo>
                    <a:pt x="3810000" y="1483360"/>
                  </a:moveTo>
                  <a:lnTo>
                    <a:pt x="3991610" y="3581400"/>
                  </a:lnTo>
                  <a:cubicBezTo>
                    <a:pt x="3991610" y="3586480"/>
                    <a:pt x="3990340" y="3590290"/>
                    <a:pt x="3986530" y="3594100"/>
                  </a:cubicBezTo>
                  <a:lnTo>
                    <a:pt x="3990340" y="3594100"/>
                  </a:lnTo>
                  <a:cubicBezTo>
                    <a:pt x="3996690" y="3594100"/>
                    <a:pt x="4001770" y="3587750"/>
                    <a:pt x="4001770" y="3581400"/>
                  </a:cubicBezTo>
                  <a:lnTo>
                    <a:pt x="3810000" y="1380490"/>
                  </a:lnTo>
                  <a:lnTo>
                    <a:pt x="3810000" y="1483360"/>
                  </a:lnTo>
                  <a:close/>
                  <a:moveTo>
                    <a:pt x="3581400" y="209550"/>
                  </a:moveTo>
                  <a:cubicBezTo>
                    <a:pt x="3581400" y="209550"/>
                    <a:pt x="3578860" y="201930"/>
                    <a:pt x="3568700" y="200660"/>
                  </a:cubicBezTo>
                  <a:lnTo>
                    <a:pt x="173990" y="200660"/>
                  </a:lnTo>
                  <a:cubicBezTo>
                    <a:pt x="167640" y="200660"/>
                    <a:pt x="160020" y="203200"/>
                    <a:pt x="160020" y="210820"/>
                  </a:cubicBezTo>
                  <a:lnTo>
                    <a:pt x="162560" y="217170"/>
                  </a:lnTo>
                  <a:cubicBezTo>
                    <a:pt x="165100" y="213360"/>
                    <a:pt x="170180" y="212090"/>
                    <a:pt x="173990" y="212090"/>
                  </a:cubicBezTo>
                  <a:lnTo>
                    <a:pt x="3571240" y="212090"/>
                  </a:lnTo>
                  <a:lnTo>
                    <a:pt x="3571240" y="3463290"/>
                  </a:lnTo>
                  <a:cubicBezTo>
                    <a:pt x="3571240" y="3468370"/>
                    <a:pt x="3568700" y="3472180"/>
                    <a:pt x="3566160" y="3474720"/>
                  </a:cubicBezTo>
                  <a:lnTo>
                    <a:pt x="3569970" y="3474720"/>
                  </a:lnTo>
                  <a:cubicBezTo>
                    <a:pt x="3576320" y="3474720"/>
                    <a:pt x="3581400" y="3469640"/>
                    <a:pt x="3581400" y="3463290"/>
                  </a:cubicBezTo>
                  <a:lnTo>
                    <a:pt x="3581400" y="209550"/>
                  </a:lnTo>
                  <a:close/>
                  <a:moveTo>
                    <a:pt x="4296410" y="4518660"/>
                  </a:moveTo>
                  <a:lnTo>
                    <a:pt x="543560" y="4841240"/>
                  </a:lnTo>
                  <a:lnTo>
                    <a:pt x="529590" y="4842510"/>
                  </a:lnTo>
                  <a:lnTo>
                    <a:pt x="528320" y="4842510"/>
                  </a:lnTo>
                  <a:cubicBezTo>
                    <a:pt x="520700" y="4842510"/>
                    <a:pt x="514350" y="4837430"/>
                    <a:pt x="513080" y="4829810"/>
                  </a:cubicBezTo>
                  <a:lnTo>
                    <a:pt x="511810" y="4815840"/>
                  </a:lnTo>
                  <a:cubicBezTo>
                    <a:pt x="511810" y="4817110"/>
                    <a:pt x="513080" y="4819650"/>
                    <a:pt x="513080" y="4820920"/>
                  </a:cubicBezTo>
                  <a:lnTo>
                    <a:pt x="478790" y="4422140"/>
                  </a:lnTo>
                  <a:lnTo>
                    <a:pt x="13970" y="4422140"/>
                  </a:lnTo>
                  <a:cubicBezTo>
                    <a:pt x="6350" y="4422140"/>
                    <a:pt x="0" y="4415790"/>
                    <a:pt x="0" y="4408170"/>
                  </a:cubicBezTo>
                  <a:lnTo>
                    <a:pt x="0" y="8890"/>
                  </a:lnTo>
                  <a:cubicBezTo>
                    <a:pt x="0" y="5080"/>
                    <a:pt x="1270" y="2540"/>
                    <a:pt x="3810" y="0"/>
                  </a:cubicBezTo>
                  <a:lnTo>
                    <a:pt x="13970" y="8890"/>
                  </a:lnTo>
                  <a:lnTo>
                    <a:pt x="13970" y="4408170"/>
                  </a:lnTo>
                  <a:lnTo>
                    <a:pt x="3790950" y="4408170"/>
                  </a:lnTo>
                  <a:lnTo>
                    <a:pt x="3804920" y="4418330"/>
                  </a:lnTo>
                  <a:cubicBezTo>
                    <a:pt x="3802380" y="4420870"/>
                    <a:pt x="3799840" y="4422140"/>
                    <a:pt x="3796030" y="4422140"/>
                  </a:cubicBezTo>
                  <a:lnTo>
                    <a:pt x="491490" y="4422140"/>
                  </a:lnTo>
                  <a:lnTo>
                    <a:pt x="527050" y="4828540"/>
                  </a:lnTo>
                  <a:lnTo>
                    <a:pt x="4290060" y="4505960"/>
                  </a:lnTo>
                  <a:lnTo>
                    <a:pt x="4305300" y="4514850"/>
                  </a:lnTo>
                  <a:cubicBezTo>
                    <a:pt x="4302760" y="4517390"/>
                    <a:pt x="4300220" y="4518660"/>
                    <a:pt x="4296410" y="4518660"/>
                  </a:cubicBezTo>
                  <a:close/>
                </a:path>
              </a:pathLst>
            </a:custGeom>
            <a:solidFill>
              <a:srgbClr val="E2DADA"/>
            </a:solidFill>
          </p:spPr>
          <p:txBody>
            <a:bodyPr/>
            <a:lstStyle/>
            <a:p>
              <a:endParaRPr lang="pl-PL"/>
            </a:p>
          </p:txBody>
        </p:sp>
        <p:sp>
          <p:nvSpPr>
            <p:cNvPr id="8" name="Freeform 8"/>
            <p:cNvSpPr/>
            <p:nvPr/>
          </p:nvSpPr>
          <p:spPr>
            <a:xfrm>
              <a:off x="5080" y="172720"/>
              <a:ext cx="4305300" cy="4519930"/>
            </a:xfrm>
            <a:custGeom>
              <a:avLst/>
              <a:gdLst/>
              <a:ahLst/>
              <a:cxnLst/>
              <a:rect l="l" t="t" r="r" b="b"/>
              <a:pathLst>
                <a:path w="4305300" h="4519930">
                  <a:moveTo>
                    <a:pt x="3573780" y="3478530"/>
                  </a:moveTo>
                  <a:cubicBezTo>
                    <a:pt x="3571240" y="3481070"/>
                    <a:pt x="3567430" y="3483610"/>
                    <a:pt x="3563620" y="3483610"/>
                  </a:cubicBezTo>
                  <a:lnTo>
                    <a:pt x="170180" y="3483610"/>
                  </a:lnTo>
                  <a:cubicBezTo>
                    <a:pt x="163830" y="3483610"/>
                    <a:pt x="160020" y="3479800"/>
                    <a:pt x="157480" y="3474720"/>
                  </a:cubicBezTo>
                  <a:cubicBezTo>
                    <a:pt x="154940" y="3472180"/>
                    <a:pt x="153670" y="3469640"/>
                    <a:pt x="153670" y="3465830"/>
                  </a:cubicBezTo>
                  <a:lnTo>
                    <a:pt x="153670" y="219710"/>
                  </a:lnTo>
                  <a:cubicBezTo>
                    <a:pt x="153670" y="215900"/>
                    <a:pt x="156210" y="212090"/>
                    <a:pt x="158750" y="209550"/>
                  </a:cubicBezTo>
                  <a:lnTo>
                    <a:pt x="167640" y="217170"/>
                  </a:lnTo>
                  <a:lnTo>
                    <a:pt x="167640" y="3465830"/>
                  </a:lnTo>
                  <a:cubicBezTo>
                    <a:pt x="167640" y="3467100"/>
                    <a:pt x="167640" y="3468370"/>
                    <a:pt x="168910" y="3469640"/>
                  </a:cubicBezTo>
                  <a:lnTo>
                    <a:pt x="3563620" y="3469640"/>
                  </a:lnTo>
                  <a:cubicBezTo>
                    <a:pt x="3564890" y="3469640"/>
                    <a:pt x="3566160" y="3468370"/>
                    <a:pt x="3567430" y="3468370"/>
                  </a:cubicBezTo>
                  <a:lnTo>
                    <a:pt x="3573780" y="3478530"/>
                  </a:lnTo>
                  <a:close/>
                  <a:moveTo>
                    <a:pt x="4305300" y="4508500"/>
                  </a:moveTo>
                  <a:cubicBezTo>
                    <a:pt x="4305300" y="4512310"/>
                    <a:pt x="4304030" y="4516120"/>
                    <a:pt x="4298950" y="4519930"/>
                  </a:cubicBezTo>
                  <a:lnTo>
                    <a:pt x="4283710" y="4511040"/>
                  </a:lnTo>
                  <a:lnTo>
                    <a:pt x="3907790" y="132080"/>
                  </a:lnTo>
                  <a:lnTo>
                    <a:pt x="3906520" y="124460"/>
                  </a:lnTo>
                  <a:cubicBezTo>
                    <a:pt x="3906520" y="124460"/>
                    <a:pt x="3906520" y="114300"/>
                    <a:pt x="3893820" y="114300"/>
                  </a:cubicBezTo>
                  <a:lnTo>
                    <a:pt x="3806190" y="121920"/>
                  </a:lnTo>
                  <a:lnTo>
                    <a:pt x="3806190" y="3604260"/>
                  </a:lnTo>
                  <a:lnTo>
                    <a:pt x="3982720" y="3589020"/>
                  </a:lnTo>
                  <a:cubicBezTo>
                    <a:pt x="3983990" y="3589020"/>
                    <a:pt x="3985260" y="3587750"/>
                    <a:pt x="3986530" y="3587750"/>
                  </a:cubicBezTo>
                  <a:lnTo>
                    <a:pt x="3992880" y="3595370"/>
                  </a:lnTo>
                  <a:cubicBezTo>
                    <a:pt x="3990340" y="3599180"/>
                    <a:pt x="3986530" y="3601720"/>
                    <a:pt x="3982720" y="3601720"/>
                  </a:cubicBezTo>
                  <a:lnTo>
                    <a:pt x="3806190" y="3616960"/>
                  </a:lnTo>
                  <a:lnTo>
                    <a:pt x="3806190" y="4413250"/>
                  </a:lnTo>
                  <a:cubicBezTo>
                    <a:pt x="3806190" y="4417060"/>
                    <a:pt x="3803650" y="4420871"/>
                    <a:pt x="3801110" y="4423410"/>
                  </a:cubicBezTo>
                  <a:lnTo>
                    <a:pt x="3785870" y="4413250"/>
                  </a:lnTo>
                  <a:lnTo>
                    <a:pt x="3785870" y="13970"/>
                  </a:lnTo>
                  <a:lnTo>
                    <a:pt x="8890" y="13970"/>
                  </a:lnTo>
                  <a:lnTo>
                    <a:pt x="0" y="5080"/>
                  </a:lnTo>
                  <a:cubicBezTo>
                    <a:pt x="2540" y="2540"/>
                    <a:pt x="6350" y="0"/>
                    <a:pt x="10160" y="0"/>
                  </a:cubicBezTo>
                  <a:lnTo>
                    <a:pt x="3792220" y="0"/>
                  </a:lnTo>
                  <a:cubicBezTo>
                    <a:pt x="3799840" y="0"/>
                    <a:pt x="3806190" y="6350"/>
                    <a:pt x="3806190" y="13970"/>
                  </a:cubicBezTo>
                  <a:lnTo>
                    <a:pt x="3806190" y="101600"/>
                  </a:lnTo>
                  <a:lnTo>
                    <a:pt x="3900170" y="92710"/>
                  </a:lnTo>
                  <a:cubicBezTo>
                    <a:pt x="3900170" y="92710"/>
                    <a:pt x="3923030" y="92710"/>
                    <a:pt x="3926840" y="109220"/>
                  </a:cubicBezTo>
                  <a:lnTo>
                    <a:pt x="3931920" y="171450"/>
                  </a:lnTo>
                  <a:lnTo>
                    <a:pt x="4305300" y="4508500"/>
                  </a:lnTo>
                  <a:close/>
                  <a:moveTo>
                    <a:pt x="3797300" y="15240"/>
                  </a:moveTo>
                  <a:cubicBezTo>
                    <a:pt x="3799840" y="17780"/>
                    <a:pt x="3802380" y="19050"/>
                    <a:pt x="3803650" y="21590"/>
                  </a:cubicBezTo>
                  <a:cubicBezTo>
                    <a:pt x="3802380" y="17780"/>
                    <a:pt x="3799840" y="16510"/>
                    <a:pt x="3797300" y="15240"/>
                  </a:cubicBezTo>
                  <a:close/>
                </a:path>
              </a:pathLst>
            </a:custGeom>
            <a:solidFill>
              <a:srgbClr val="FFFFFF"/>
            </a:solidFill>
          </p:spPr>
          <p:txBody>
            <a:bodyPr/>
            <a:lstStyle/>
            <a:p>
              <a:endParaRPr lang="pl-PL"/>
            </a:p>
          </p:txBody>
        </p:sp>
        <p:sp>
          <p:nvSpPr>
            <p:cNvPr id="9" name="Freeform 9"/>
            <p:cNvSpPr/>
            <p:nvPr/>
          </p:nvSpPr>
          <p:spPr>
            <a:xfrm>
              <a:off x="3409951" y="0"/>
              <a:ext cx="274319" cy="1045210"/>
            </a:xfrm>
            <a:custGeom>
              <a:avLst/>
              <a:gdLst/>
              <a:ahLst/>
              <a:cxnLst/>
              <a:rect l="l" t="t" r="r" b="b"/>
              <a:pathLst>
                <a:path w="274319" h="1045210">
                  <a:moveTo>
                    <a:pt x="265429" y="966470"/>
                  </a:moveTo>
                  <a:cubicBezTo>
                    <a:pt x="270509" y="953770"/>
                    <a:pt x="273049" y="941070"/>
                    <a:pt x="274319" y="927100"/>
                  </a:cubicBezTo>
                  <a:lnTo>
                    <a:pt x="274319" y="762000"/>
                  </a:lnTo>
                  <a:lnTo>
                    <a:pt x="273049" y="762000"/>
                  </a:lnTo>
                  <a:lnTo>
                    <a:pt x="273049" y="369570"/>
                  </a:lnTo>
                  <a:cubicBezTo>
                    <a:pt x="269239" y="328930"/>
                    <a:pt x="217169" y="298450"/>
                    <a:pt x="184149" y="298450"/>
                  </a:cubicBezTo>
                  <a:lnTo>
                    <a:pt x="152399" y="298450"/>
                  </a:lnTo>
                  <a:cubicBezTo>
                    <a:pt x="102869" y="298450"/>
                    <a:pt x="63499" y="337820"/>
                    <a:pt x="63499" y="387350"/>
                  </a:cubicBezTo>
                  <a:lnTo>
                    <a:pt x="63499" y="852170"/>
                  </a:lnTo>
                  <a:lnTo>
                    <a:pt x="97789" y="852170"/>
                  </a:lnTo>
                  <a:lnTo>
                    <a:pt x="97789" y="387350"/>
                  </a:lnTo>
                  <a:cubicBezTo>
                    <a:pt x="97789" y="356870"/>
                    <a:pt x="121919" y="332740"/>
                    <a:pt x="152399" y="332740"/>
                  </a:cubicBezTo>
                  <a:lnTo>
                    <a:pt x="184149" y="332740"/>
                  </a:lnTo>
                  <a:cubicBezTo>
                    <a:pt x="210819" y="332740"/>
                    <a:pt x="237489" y="360680"/>
                    <a:pt x="238759" y="378460"/>
                  </a:cubicBezTo>
                  <a:lnTo>
                    <a:pt x="238759" y="924560"/>
                  </a:lnTo>
                  <a:cubicBezTo>
                    <a:pt x="238759" y="988060"/>
                    <a:pt x="184149" y="1010920"/>
                    <a:pt x="151129" y="1010920"/>
                  </a:cubicBezTo>
                  <a:lnTo>
                    <a:pt x="151129" y="1012190"/>
                  </a:lnTo>
                  <a:lnTo>
                    <a:pt x="109219" y="1012190"/>
                  </a:lnTo>
                  <a:cubicBezTo>
                    <a:pt x="62229" y="1012190"/>
                    <a:pt x="35559" y="974090"/>
                    <a:pt x="35559" y="927100"/>
                  </a:cubicBezTo>
                  <a:lnTo>
                    <a:pt x="35559" y="118110"/>
                  </a:lnTo>
                  <a:cubicBezTo>
                    <a:pt x="35559" y="71120"/>
                    <a:pt x="73659" y="33020"/>
                    <a:pt x="120649" y="33020"/>
                  </a:cubicBezTo>
                  <a:lnTo>
                    <a:pt x="161290" y="33020"/>
                  </a:lnTo>
                  <a:cubicBezTo>
                    <a:pt x="208280" y="33020"/>
                    <a:pt x="233680" y="74930"/>
                    <a:pt x="233680" y="121920"/>
                  </a:cubicBezTo>
                  <a:lnTo>
                    <a:pt x="233680" y="172720"/>
                  </a:lnTo>
                  <a:lnTo>
                    <a:pt x="265430" y="172720"/>
                  </a:lnTo>
                  <a:lnTo>
                    <a:pt x="266700" y="121920"/>
                  </a:lnTo>
                  <a:cubicBezTo>
                    <a:pt x="266700" y="57150"/>
                    <a:pt x="226060" y="0"/>
                    <a:pt x="160020" y="0"/>
                  </a:cubicBezTo>
                  <a:lnTo>
                    <a:pt x="119380" y="0"/>
                  </a:lnTo>
                  <a:cubicBezTo>
                    <a:pt x="53340" y="0"/>
                    <a:pt x="0" y="53340"/>
                    <a:pt x="0" y="119380"/>
                  </a:cubicBezTo>
                  <a:lnTo>
                    <a:pt x="0" y="925830"/>
                  </a:lnTo>
                  <a:cubicBezTo>
                    <a:pt x="0" y="991870"/>
                    <a:pt x="41910" y="1045210"/>
                    <a:pt x="107950" y="1045210"/>
                  </a:cubicBezTo>
                  <a:lnTo>
                    <a:pt x="152400" y="1045210"/>
                  </a:lnTo>
                  <a:cubicBezTo>
                    <a:pt x="181610" y="1045210"/>
                    <a:pt x="208280" y="1035050"/>
                    <a:pt x="228600" y="1017270"/>
                  </a:cubicBezTo>
                  <a:cubicBezTo>
                    <a:pt x="242570" y="1005840"/>
                    <a:pt x="254000" y="991870"/>
                    <a:pt x="261620" y="974090"/>
                  </a:cubicBezTo>
                  <a:cubicBezTo>
                    <a:pt x="262890" y="972820"/>
                    <a:pt x="262890" y="970280"/>
                    <a:pt x="264160" y="969010"/>
                  </a:cubicBezTo>
                  <a:cubicBezTo>
                    <a:pt x="265430" y="969010"/>
                    <a:pt x="265430" y="967740"/>
                    <a:pt x="265430" y="966470"/>
                  </a:cubicBezTo>
                  <a:close/>
                </a:path>
              </a:pathLst>
            </a:custGeom>
            <a:solidFill>
              <a:srgbClr val="A99D9D"/>
            </a:solidFill>
          </p:spPr>
          <p:txBody>
            <a:bodyPr/>
            <a:lstStyle/>
            <a:p>
              <a:endParaRPr lang="pl-PL"/>
            </a:p>
          </p:txBody>
        </p:sp>
        <p:sp>
          <p:nvSpPr>
            <p:cNvPr id="10" name="Freeform 10"/>
            <p:cNvSpPr/>
            <p:nvPr/>
          </p:nvSpPr>
          <p:spPr>
            <a:xfrm>
              <a:off x="3415028" y="15240"/>
              <a:ext cx="266700" cy="1032510"/>
            </a:xfrm>
            <a:custGeom>
              <a:avLst/>
              <a:gdLst/>
              <a:ahLst/>
              <a:cxnLst/>
              <a:rect l="l" t="t" r="r" b="b"/>
              <a:pathLst>
                <a:path w="266700" h="1032510">
                  <a:moveTo>
                    <a:pt x="261622" y="749300"/>
                  </a:moveTo>
                  <a:lnTo>
                    <a:pt x="261622" y="723900"/>
                  </a:lnTo>
                  <a:cubicBezTo>
                    <a:pt x="259082" y="598170"/>
                    <a:pt x="257812" y="490220"/>
                    <a:pt x="256542" y="364490"/>
                  </a:cubicBezTo>
                  <a:lnTo>
                    <a:pt x="256542" y="358140"/>
                  </a:lnTo>
                  <a:lnTo>
                    <a:pt x="252732" y="359410"/>
                  </a:lnTo>
                  <a:lnTo>
                    <a:pt x="252732" y="364490"/>
                  </a:lnTo>
                  <a:lnTo>
                    <a:pt x="250192" y="521970"/>
                  </a:lnTo>
                  <a:lnTo>
                    <a:pt x="246382" y="695960"/>
                  </a:lnTo>
                  <a:lnTo>
                    <a:pt x="245112" y="745490"/>
                  </a:lnTo>
                  <a:lnTo>
                    <a:pt x="245112" y="750570"/>
                  </a:lnTo>
                  <a:lnTo>
                    <a:pt x="242572" y="872490"/>
                  </a:lnTo>
                  <a:cubicBezTo>
                    <a:pt x="242572" y="887730"/>
                    <a:pt x="242572" y="901700"/>
                    <a:pt x="241302" y="916940"/>
                  </a:cubicBezTo>
                  <a:cubicBezTo>
                    <a:pt x="240032" y="927100"/>
                    <a:pt x="238762" y="935990"/>
                    <a:pt x="234952" y="944880"/>
                  </a:cubicBezTo>
                  <a:cubicBezTo>
                    <a:pt x="232412" y="949960"/>
                    <a:pt x="231142" y="955040"/>
                    <a:pt x="227332" y="960120"/>
                  </a:cubicBezTo>
                  <a:cubicBezTo>
                    <a:pt x="218442" y="972820"/>
                    <a:pt x="207012" y="982980"/>
                    <a:pt x="193042" y="989330"/>
                  </a:cubicBezTo>
                  <a:cubicBezTo>
                    <a:pt x="182882" y="994410"/>
                    <a:pt x="162562" y="1000760"/>
                    <a:pt x="148592" y="1003300"/>
                  </a:cubicBezTo>
                  <a:lnTo>
                    <a:pt x="104142" y="1003300"/>
                  </a:lnTo>
                  <a:lnTo>
                    <a:pt x="90172" y="1002030"/>
                  </a:lnTo>
                  <a:cubicBezTo>
                    <a:pt x="85092" y="1000760"/>
                    <a:pt x="81281" y="999490"/>
                    <a:pt x="76202" y="998220"/>
                  </a:cubicBezTo>
                  <a:cubicBezTo>
                    <a:pt x="58422" y="991870"/>
                    <a:pt x="53342" y="980440"/>
                    <a:pt x="41911" y="963930"/>
                  </a:cubicBezTo>
                  <a:cubicBezTo>
                    <a:pt x="36831" y="955040"/>
                    <a:pt x="31752" y="947420"/>
                    <a:pt x="29211" y="937260"/>
                  </a:cubicBezTo>
                  <a:lnTo>
                    <a:pt x="26671" y="929640"/>
                  </a:lnTo>
                  <a:cubicBezTo>
                    <a:pt x="26671" y="927100"/>
                    <a:pt x="26671" y="925830"/>
                    <a:pt x="25401" y="923290"/>
                  </a:cubicBezTo>
                  <a:lnTo>
                    <a:pt x="24131" y="916940"/>
                  </a:lnTo>
                  <a:lnTo>
                    <a:pt x="24131" y="909320"/>
                  </a:lnTo>
                  <a:lnTo>
                    <a:pt x="22861" y="855980"/>
                  </a:lnTo>
                  <a:lnTo>
                    <a:pt x="21591" y="749300"/>
                  </a:lnTo>
                  <a:lnTo>
                    <a:pt x="17781" y="537210"/>
                  </a:lnTo>
                  <a:cubicBezTo>
                    <a:pt x="16511" y="466090"/>
                    <a:pt x="15241" y="394970"/>
                    <a:pt x="15241" y="325120"/>
                  </a:cubicBezTo>
                  <a:cubicBezTo>
                    <a:pt x="13971" y="254000"/>
                    <a:pt x="13971" y="182880"/>
                    <a:pt x="13971" y="111760"/>
                  </a:cubicBezTo>
                  <a:cubicBezTo>
                    <a:pt x="13971" y="104140"/>
                    <a:pt x="15241" y="91440"/>
                    <a:pt x="16511" y="81280"/>
                  </a:cubicBezTo>
                  <a:lnTo>
                    <a:pt x="21591" y="66040"/>
                  </a:lnTo>
                  <a:cubicBezTo>
                    <a:pt x="22861" y="60960"/>
                    <a:pt x="26671" y="55880"/>
                    <a:pt x="29211" y="52070"/>
                  </a:cubicBezTo>
                  <a:cubicBezTo>
                    <a:pt x="40641" y="33020"/>
                    <a:pt x="57151" y="17780"/>
                    <a:pt x="76201" y="8890"/>
                  </a:cubicBezTo>
                  <a:cubicBezTo>
                    <a:pt x="86361" y="5080"/>
                    <a:pt x="100331" y="1270"/>
                    <a:pt x="107951" y="1270"/>
                  </a:cubicBezTo>
                  <a:lnTo>
                    <a:pt x="114301" y="0"/>
                  </a:lnTo>
                  <a:lnTo>
                    <a:pt x="156211" y="0"/>
                  </a:lnTo>
                  <a:lnTo>
                    <a:pt x="109221" y="0"/>
                  </a:lnTo>
                  <a:cubicBezTo>
                    <a:pt x="95251" y="1270"/>
                    <a:pt x="81281" y="5080"/>
                    <a:pt x="68581" y="11430"/>
                  </a:cubicBezTo>
                  <a:cubicBezTo>
                    <a:pt x="43181" y="24130"/>
                    <a:pt x="22861" y="49530"/>
                    <a:pt x="15241" y="77470"/>
                  </a:cubicBezTo>
                  <a:cubicBezTo>
                    <a:pt x="11431" y="91440"/>
                    <a:pt x="11431" y="106680"/>
                    <a:pt x="10161" y="123190"/>
                  </a:cubicBezTo>
                  <a:lnTo>
                    <a:pt x="8891" y="171450"/>
                  </a:lnTo>
                  <a:lnTo>
                    <a:pt x="6350" y="365760"/>
                  </a:lnTo>
                  <a:cubicBezTo>
                    <a:pt x="5080" y="495300"/>
                    <a:pt x="1270" y="624840"/>
                    <a:pt x="1270" y="755650"/>
                  </a:cubicBezTo>
                  <a:lnTo>
                    <a:pt x="0" y="853440"/>
                  </a:lnTo>
                  <a:lnTo>
                    <a:pt x="0" y="901700"/>
                  </a:lnTo>
                  <a:cubicBezTo>
                    <a:pt x="0" y="918210"/>
                    <a:pt x="0" y="934720"/>
                    <a:pt x="6350" y="949960"/>
                  </a:cubicBezTo>
                  <a:cubicBezTo>
                    <a:pt x="16510" y="980440"/>
                    <a:pt x="27941" y="1007110"/>
                    <a:pt x="57150" y="1021080"/>
                  </a:cubicBezTo>
                  <a:cubicBezTo>
                    <a:pt x="71120" y="1027430"/>
                    <a:pt x="87630" y="1031240"/>
                    <a:pt x="104141" y="1032510"/>
                  </a:cubicBezTo>
                  <a:lnTo>
                    <a:pt x="151131" y="1032510"/>
                  </a:lnTo>
                  <a:cubicBezTo>
                    <a:pt x="182881" y="1031240"/>
                    <a:pt x="213361" y="1017270"/>
                    <a:pt x="234951" y="995680"/>
                  </a:cubicBezTo>
                  <a:cubicBezTo>
                    <a:pt x="246381" y="985520"/>
                    <a:pt x="254001" y="971550"/>
                    <a:pt x="259081" y="957580"/>
                  </a:cubicBezTo>
                  <a:cubicBezTo>
                    <a:pt x="264161" y="943610"/>
                    <a:pt x="266701" y="929640"/>
                    <a:pt x="266701" y="913130"/>
                  </a:cubicBezTo>
                  <a:lnTo>
                    <a:pt x="261621" y="749300"/>
                  </a:lnTo>
                  <a:close/>
                </a:path>
              </a:pathLst>
            </a:custGeom>
            <a:solidFill>
              <a:srgbClr val="E2DADA"/>
            </a:solidFill>
          </p:spPr>
          <p:txBody>
            <a:bodyPr/>
            <a:lstStyle/>
            <a:p>
              <a:endParaRPr lang="pl-PL"/>
            </a:p>
          </p:txBody>
        </p:sp>
      </p:grpSp>
      <p:sp>
        <p:nvSpPr>
          <p:cNvPr id="11" name="Freeform 11"/>
          <p:cNvSpPr/>
          <p:nvPr/>
        </p:nvSpPr>
        <p:spPr>
          <a:xfrm rot="-847380">
            <a:off x="15187477" y="7217725"/>
            <a:ext cx="2038508" cy="1819369"/>
          </a:xfrm>
          <a:custGeom>
            <a:avLst/>
            <a:gdLst/>
            <a:ahLst/>
            <a:cxnLst/>
            <a:rect l="l" t="t" r="r" b="b"/>
            <a:pathLst>
              <a:path w="2038508" h="1819369">
                <a:moveTo>
                  <a:pt x="0" y="0"/>
                </a:moveTo>
                <a:lnTo>
                  <a:pt x="2038509" y="0"/>
                </a:lnTo>
                <a:lnTo>
                  <a:pt x="2038509" y="1819369"/>
                </a:lnTo>
                <a:lnTo>
                  <a:pt x="0" y="181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12" name="Freeform 12"/>
          <p:cNvSpPr/>
          <p:nvPr/>
        </p:nvSpPr>
        <p:spPr>
          <a:xfrm rot="953960" flipH="1">
            <a:off x="16460552" y="1184250"/>
            <a:ext cx="1229399" cy="671559"/>
          </a:xfrm>
          <a:custGeom>
            <a:avLst/>
            <a:gdLst/>
            <a:ahLst/>
            <a:cxnLst/>
            <a:rect l="l" t="t" r="r" b="b"/>
            <a:pathLst>
              <a:path w="1229399" h="671559">
                <a:moveTo>
                  <a:pt x="1229399" y="0"/>
                </a:moveTo>
                <a:lnTo>
                  <a:pt x="0" y="0"/>
                </a:lnTo>
                <a:lnTo>
                  <a:pt x="0" y="671560"/>
                </a:lnTo>
                <a:lnTo>
                  <a:pt x="1229399" y="671560"/>
                </a:lnTo>
                <a:lnTo>
                  <a:pt x="122939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l-PL"/>
          </a:p>
        </p:txBody>
      </p:sp>
      <p:sp>
        <p:nvSpPr>
          <p:cNvPr id="13" name="TextBox 13"/>
          <p:cNvSpPr txBox="1"/>
          <p:nvPr/>
        </p:nvSpPr>
        <p:spPr>
          <a:xfrm>
            <a:off x="1737177" y="1923798"/>
            <a:ext cx="7596792" cy="1598656"/>
          </a:xfrm>
          <a:prstGeom prst="rect">
            <a:avLst/>
          </a:prstGeom>
        </p:spPr>
        <p:txBody>
          <a:bodyPr lIns="0" tIns="0" rIns="0" bIns="0" rtlCol="0" anchor="t">
            <a:spAutoFit/>
          </a:bodyPr>
          <a:lstStyle/>
          <a:p>
            <a:pPr>
              <a:lnSpc>
                <a:spcPts val="11663"/>
              </a:lnSpc>
            </a:pPr>
            <a:r>
              <a:rPr lang="pl-PL" sz="12959" dirty="0">
                <a:solidFill>
                  <a:srgbClr val="073064"/>
                </a:solidFill>
                <a:latin typeface="League Gothic"/>
              </a:rPr>
              <a:t>OCHRONA</a:t>
            </a:r>
            <a:endParaRPr lang="en-US" sz="12959" dirty="0">
              <a:solidFill>
                <a:srgbClr val="073064"/>
              </a:solidFill>
              <a:latin typeface="League Gothic"/>
            </a:endParaRPr>
          </a:p>
        </p:txBody>
      </p:sp>
      <p:sp>
        <p:nvSpPr>
          <p:cNvPr id="14" name="TextBox 14"/>
          <p:cNvSpPr txBox="1"/>
          <p:nvPr/>
        </p:nvSpPr>
        <p:spPr>
          <a:xfrm>
            <a:off x="1737177" y="3544844"/>
            <a:ext cx="5511125" cy="1598656"/>
          </a:xfrm>
          <a:prstGeom prst="rect">
            <a:avLst/>
          </a:prstGeom>
        </p:spPr>
        <p:txBody>
          <a:bodyPr lIns="0" tIns="0" rIns="0" bIns="0" rtlCol="0" anchor="t">
            <a:spAutoFit/>
          </a:bodyPr>
          <a:lstStyle/>
          <a:p>
            <a:pPr>
              <a:lnSpc>
                <a:spcPts val="11663"/>
              </a:lnSpc>
            </a:pPr>
            <a:r>
              <a:rPr lang="pl-PL" sz="12959" dirty="0">
                <a:solidFill>
                  <a:srgbClr val="F88932"/>
                </a:solidFill>
                <a:latin typeface="League Gothic"/>
              </a:rPr>
              <a:t>DANYCH</a:t>
            </a:r>
            <a:endParaRPr lang="en-US" sz="12959" dirty="0">
              <a:solidFill>
                <a:srgbClr val="F88932"/>
              </a:solidFill>
              <a:latin typeface="League Gothic"/>
            </a:endParaRPr>
          </a:p>
        </p:txBody>
      </p:sp>
      <p:sp>
        <p:nvSpPr>
          <p:cNvPr id="15" name="Freeform 15"/>
          <p:cNvSpPr/>
          <p:nvPr/>
        </p:nvSpPr>
        <p:spPr>
          <a:xfrm rot="877148">
            <a:off x="9116317" y="3788027"/>
            <a:ext cx="1443901" cy="1192563"/>
          </a:xfrm>
          <a:custGeom>
            <a:avLst/>
            <a:gdLst/>
            <a:ahLst/>
            <a:cxnLst/>
            <a:rect l="l" t="t" r="r" b="b"/>
            <a:pathLst>
              <a:path w="1443901" h="1192563">
                <a:moveTo>
                  <a:pt x="0" y="0"/>
                </a:moveTo>
                <a:lnTo>
                  <a:pt x="1443902" y="0"/>
                </a:lnTo>
                <a:lnTo>
                  <a:pt x="1443902" y="1192563"/>
                </a:lnTo>
                <a:lnTo>
                  <a:pt x="0" y="11925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l-PL"/>
          </a:p>
        </p:txBody>
      </p:sp>
      <p:sp>
        <p:nvSpPr>
          <p:cNvPr id="16" name="TextBox 16"/>
          <p:cNvSpPr txBox="1"/>
          <p:nvPr/>
        </p:nvSpPr>
        <p:spPr>
          <a:xfrm>
            <a:off x="1737177" y="5375363"/>
            <a:ext cx="7095249" cy="3195683"/>
          </a:xfrm>
          <a:prstGeom prst="rect">
            <a:avLst/>
          </a:prstGeom>
        </p:spPr>
        <p:txBody>
          <a:bodyPr lIns="0" tIns="0" rIns="0" bIns="0" rtlCol="0" anchor="t">
            <a:spAutoFit/>
          </a:bodyPr>
          <a:lstStyle/>
          <a:p>
            <a:pPr>
              <a:lnSpc>
                <a:spcPts val="3600"/>
              </a:lnSpc>
            </a:pPr>
            <a:r>
              <a:rPr lang="pl-PL" sz="2400" dirty="0">
                <a:solidFill>
                  <a:srgbClr val="073064"/>
                </a:solidFill>
                <a:latin typeface="Open Sans 1"/>
              </a:rPr>
              <a:t>Zapewnienie ochrony danych w przypadku platformy </a:t>
            </a:r>
            <a:r>
              <a:rPr lang="pl-PL" sz="2400" dirty="0" err="1">
                <a:solidFill>
                  <a:srgbClr val="073064"/>
                </a:solidFill>
                <a:latin typeface="Open Sans 1"/>
              </a:rPr>
              <a:t>SingleRoom</a:t>
            </a:r>
            <a:r>
              <a:rPr lang="pl-PL" sz="2400" dirty="0">
                <a:solidFill>
                  <a:srgbClr val="073064"/>
                </a:solidFill>
                <a:latin typeface="Open Sans 1"/>
              </a:rPr>
              <a:t> jest kluczowym elementem, mającym na celu zabezpieczenie informacji użytkowników. To kompleksowe podejście obejmuje bezpieczeństwo techniczne i bezpieczeństwo formalne, oparte na solidnych parametrach technicznych i organizacyjnych.</a:t>
            </a:r>
          </a:p>
        </p:txBody>
      </p:sp>
    </p:spTree>
    <p:extLst>
      <p:ext uri="{BB962C8B-B14F-4D97-AF65-F5344CB8AC3E}">
        <p14:creationId xmlns:p14="http://schemas.microsoft.com/office/powerpoint/2010/main" val="41011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70731" b="-70731"/>
            </a:stretch>
          </a:blipFill>
        </p:spPr>
        <p:txBody>
          <a:bodyPr/>
          <a:lstStyle/>
          <a:p>
            <a:endParaRPr lang="pl-PL"/>
          </a:p>
        </p:txBody>
      </p:sp>
      <p:grpSp>
        <p:nvGrpSpPr>
          <p:cNvPr id="3" name="Group 3"/>
          <p:cNvGrpSpPr/>
          <p:nvPr/>
        </p:nvGrpSpPr>
        <p:grpSpPr>
          <a:xfrm>
            <a:off x="1191122" y="3276812"/>
            <a:ext cx="3732807" cy="373280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l-PL"/>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5248486" y="4877904"/>
            <a:ext cx="3732807" cy="373280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l-PL"/>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9306993" y="3276812"/>
            <a:ext cx="3732807" cy="37328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l-PL"/>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13364357" y="4877904"/>
            <a:ext cx="3732807" cy="37328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l-PL"/>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5" name="Group 15"/>
          <p:cNvGrpSpPr>
            <a:grpSpLocks noChangeAspect="1"/>
          </p:cNvGrpSpPr>
          <p:nvPr/>
        </p:nvGrpSpPr>
        <p:grpSpPr>
          <a:xfrm>
            <a:off x="1286774" y="3379381"/>
            <a:ext cx="3541502" cy="3527668"/>
            <a:chOff x="0" y="0"/>
            <a:chExt cx="6502400" cy="6477000"/>
          </a:xfrm>
        </p:grpSpPr>
        <p:sp>
          <p:nvSpPr>
            <p:cNvPr id="16" name="Freeform 1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91407" t="-56061" r="-81546" b="-26607"/>
              </a:stretch>
            </a:blipFill>
          </p:spPr>
          <p:txBody>
            <a:bodyPr/>
            <a:lstStyle/>
            <a:p>
              <a:endParaRPr lang="pl-PL"/>
            </a:p>
          </p:txBody>
        </p:sp>
        <p:sp>
          <p:nvSpPr>
            <p:cNvPr id="17" name="Freeform 1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txBody>
            <a:bodyPr/>
            <a:lstStyle/>
            <a:p>
              <a:endParaRPr lang="pl-PL"/>
            </a:p>
          </p:txBody>
        </p:sp>
      </p:grpSp>
      <p:grpSp>
        <p:nvGrpSpPr>
          <p:cNvPr id="18" name="Group 18"/>
          <p:cNvGrpSpPr>
            <a:grpSpLocks noChangeAspect="1"/>
          </p:cNvGrpSpPr>
          <p:nvPr/>
        </p:nvGrpSpPr>
        <p:grpSpPr>
          <a:xfrm>
            <a:off x="5344139" y="4980473"/>
            <a:ext cx="3541502" cy="352766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49647" r="223"/>
              </a:stretch>
            </a:blipFill>
          </p:spPr>
          <p:txBody>
            <a:bodyPr/>
            <a:lstStyle/>
            <a:p>
              <a:endParaRPr lang="pl-PL"/>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txBody>
            <a:bodyPr/>
            <a:lstStyle/>
            <a:p>
              <a:endParaRPr lang="pl-PL"/>
            </a:p>
          </p:txBody>
        </p:sp>
      </p:grpSp>
      <p:grpSp>
        <p:nvGrpSpPr>
          <p:cNvPr id="21" name="Group 21"/>
          <p:cNvGrpSpPr>
            <a:grpSpLocks noChangeAspect="1"/>
          </p:cNvGrpSpPr>
          <p:nvPr/>
        </p:nvGrpSpPr>
        <p:grpSpPr>
          <a:xfrm>
            <a:off x="9402645" y="3379381"/>
            <a:ext cx="3541502" cy="3527668"/>
            <a:chOff x="0" y="0"/>
            <a:chExt cx="6502400" cy="6477000"/>
          </a:xfrm>
        </p:grpSpPr>
        <p:sp>
          <p:nvSpPr>
            <p:cNvPr id="22" name="Freeform 2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24905" r="223" b="-24905"/>
              </a:stretch>
            </a:blipFill>
          </p:spPr>
          <p:txBody>
            <a:bodyPr/>
            <a:lstStyle/>
            <a:p>
              <a:endParaRPr lang="pl-PL"/>
            </a:p>
          </p:txBody>
        </p:sp>
        <p:sp>
          <p:nvSpPr>
            <p:cNvPr id="23" name="Freeform 2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txBody>
            <a:bodyPr/>
            <a:lstStyle/>
            <a:p>
              <a:endParaRPr lang="pl-PL"/>
            </a:p>
          </p:txBody>
        </p:sp>
      </p:grpSp>
      <p:grpSp>
        <p:nvGrpSpPr>
          <p:cNvPr id="24" name="Group 24"/>
          <p:cNvGrpSpPr>
            <a:grpSpLocks noChangeAspect="1"/>
          </p:cNvGrpSpPr>
          <p:nvPr/>
        </p:nvGrpSpPr>
        <p:grpSpPr>
          <a:xfrm>
            <a:off x="13460010" y="4980473"/>
            <a:ext cx="3541502" cy="3527668"/>
            <a:chOff x="0" y="0"/>
            <a:chExt cx="6502400" cy="6477000"/>
          </a:xfrm>
        </p:grpSpPr>
        <p:sp>
          <p:nvSpPr>
            <p:cNvPr id="25" name="Freeform 2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712" r="-24712"/>
              </a:stretch>
            </a:blipFill>
          </p:spPr>
          <p:txBody>
            <a:bodyPr/>
            <a:lstStyle/>
            <a:p>
              <a:endParaRPr lang="pl-PL"/>
            </a:p>
          </p:txBody>
        </p:sp>
        <p:sp>
          <p:nvSpPr>
            <p:cNvPr id="26" name="Freeform 2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txBody>
            <a:bodyPr/>
            <a:lstStyle/>
            <a:p>
              <a:endParaRPr lang="pl-PL"/>
            </a:p>
          </p:txBody>
        </p:sp>
      </p:grpSp>
      <p:grpSp>
        <p:nvGrpSpPr>
          <p:cNvPr id="27" name="Group 27"/>
          <p:cNvGrpSpPr/>
          <p:nvPr/>
        </p:nvGrpSpPr>
        <p:grpSpPr>
          <a:xfrm>
            <a:off x="1716959" y="6581565"/>
            <a:ext cx="2681131" cy="757432"/>
            <a:chOff x="0" y="0"/>
            <a:chExt cx="658332" cy="185982"/>
          </a:xfrm>
        </p:grpSpPr>
        <p:sp>
          <p:nvSpPr>
            <p:cNvPr id="28" name="Freeform 28"/>
            <p:cNvSpPr/>
            <p:nvPr/>
          </p:nvSpPr>
          <p:spPr>
            <a:xfrm>
              <a:off x="0" y="0"/>
              <a:ext cx="658332" cy="185982"/>
            </a:xfrm>
            <a:custGeom>
              <a:avLst/>
              <a:gdLst/>
              <a:ahLst/>
              <a:cxnLst/>
              <a:rect l="l" t="t" r="r" b="b"/>
              <a:pathLst>
                <a:path w="658332" h="185982">
                  <a:moveTo>
                    <a:pt x="92991" y="0"/>
                  </a:moveTo>
                  <a:lnTo>
                    <a:pt x="565341" y="0"/>
                  </a:lnTo>
                  <a:cubicBezTo>
                    <a:pt x="590004" y="0"/>
                    <a:pt x="613656" y="9797"/>
                    <a:pt x="631096" y="27236"/>
                  </a:cubicBezTo>
                  <a:cubicBezTo>
                    <a:pt x="648535" y="44676"/>
                    <a:pt x="658332" y="68328"/>
                    <a:pt x="658332" y="92991"/>
                  </a:cubicBezTo>
                  <a:lnTo>
                    <a:pt x="658332" y="92991"/>
                  </a:lnTo>
                  <a:cubicBezTo>
                    <a:pt x="658332" y="144348"/>
                    <a:pt x="616699" y="185982"/>
                    <a:pt x="565341" y="185982"/>
                  </a:cubicBezTo>
                  <a:lnTo>
                    <a:pt x="92991" y="185982"/>
                  </a:lnTo>
                  <a:cubicBezTo>
                    <a:pt x="41633" y="185982"/>
                    <a:pt x="0" y="144348"/>
                    <a:pt x="0" y="92991"/>
                  </a:cubicBezTo>
                  <a:lnTo>
                    <a:pt x="0" y="92991"/>
                  </a:lnTo>
                  <a:cubicBezTo>
                    <a:pt x="0" y="41633"/>
                    <a:pt x="41633" y="0"/>
                    <a:pt x="92991" y="0"/>
                  </a:cubicBezTo>
                  <a:close/>
                </a:path>
              </a:pathLst>
            </a:custGeom>
            <a:solidFill>
              <a:srgbClr val="FF8C32"/>
            </a:solidFill>
            <a:ln cap="rnd">
              <a:noFill/>
              <a:prstDash val="solid"/>
              <a:round/>
            </a:ln>
          </p:spPr>
          <p:txBody>
            <a:bodyPr/>
            <a:lstStyle/>
            <a:p>
              <a:endParaRPr lang="pl-PL"/>
            </a:p>
          </p:txBody>
        </p:sp>
        <p:sp>
          <p:nvSpPr>
            <p:cNvPr id="29" name="TextBox 29"/>
            <p:cNvSpPr txBox="1"/>
            <p:nvPr/>
          </p:nvSpPr>
          <p:spPr>
            <a:xfrm>
              <a:off x="0" y="-47625"/>
              <a:ext cx="658332" cy="233607"/>
            </a:xfrm>
            <a:prstGeom prst="rect">
              <a:avLst/>
            </a:prstGeom>
          </p:spPr>
          <p:txBody>
            <a:bodyPr lIns="50800" tIns="50800" rIns="50800" bIns="50800" rtlCol="0" anchor="ctr"/>
            <a:lstStyle/>
            <a:p>
              <a:pPr algn="ctr">
                <a:lnSpc>
                  <a:spcPts val="3499"/>
                </a:lnSpc>
              </a:pPr>
              <a:endParaRPr/>
            </a:p>
          </p:txBody>
        </p:sp>
      </p:grpSp>
      <p:grpSp>
        <p:nvGrpSpPr>
          <p:cNvPr id="30" name="Group 30"/>
          <p:cNvGrpSpPr/>
          <p:nvPr/>
        </p:nvGrpSpPr>
        <p:grpSpPr>
          <a:xfrm>
            <a:off x="5774324" y="8187480"/>
            <a:ext cx="2681131" cy="757432"/>
            <a:chOff x="0" y="0"/>
            <a:chExt cx="658332" cy="185982"/>
          </a:xfrm>
        </p:grpSpPr>
        <p:sp>
          <p:nvSpPr>
            <p:cNvPr id="31" name="Freeform 31"/>
            <p:cNvSpPr/>
            <p:nvPr/>
          </p:nvSpPr>
          <p:spPr>
            <a:xfrm>
              <a:off x="0" y="0"/>
              <a:ext cx="658332" cy="185982"/>
            </a:xfrm>
            <a:custGeom>
              <a:avLst/>
              <a:gdLst/>
              <a:ahLst/>
              <a:cxnLst/>
              <a:rect l="l" t="t" r="r" b="b"/>
              <a:pathLst>
                <a:path w="658332" h="185982">
                  <a:moveTo>
                    <a:pt x="92991" y="0"/>
                  </a:moveTo>
                  <a:lnTo>
                    <a:pt x="565341" y="0"/>
                  </a:lnTo>
                  <a:cubicBezTo>
                    <a:pt x="590004" y="0"/>
                    <a:pt x="613656" y="9797"/>
                    <a:pt x="631096" y="27236"/>
                  </a:cubicBezTo>
                  <a:cubicBezTo>
                    <a:pt x="648535" y="44676"/>
                    <a:pt x="658332" y="68328"/>
                    <a:pt x="658332" y="92991"/>
                  </a:cubicBezTo>
                  <a:lnTo>
                    <a:pt x="658332" y="92991"/>
                  </a:lnTo>
                  <a:cubicBezTo>
                    <a:pt x="658332" y="144348"/>
                    <a:pt x="616699" y="185982"/>
                    <a:pt x="565341" y="185982"/>
                  </a:cubicBezTo>
                  <a:lnTo>
                    <a:pt x="92991" y="185982"/>
                  </a:lnTo>
                  <a:cubicBezTo>
                    <a:pt x="41633" y="185982"/>
                    <a:pt x="0" y="144348"/>
                    <a:pt x="0" y="92991"/>
                  </a:cubicBezTo>
                  <a:lnTo>
                    <a:pt x="0" y="92991"/>
                  </a:lnTo>
                  <a:cubicBezTo>
                    <a:pt x="0" y="41633"/>
                    <a:pt x="41633" y="0"/>
                    <a:pt x="92991" y="0"/>
                  </a:cubicBezTo>
                  <a:close/>
                </a:path>
              </a:pathLst>
            </a:custGeom>
            <a:solidFill>
              <a:srgbClr val="FF8C32"/>
            </a:solidFill>
            <a:ln cap="rnd">
              <a:noFill/>
              <a:prstDash val="solid"/>
              <a:round/>
            </a:ln>
          </p:spPr>
          <p:txBody>
            <a:bodyPr/>
            <a:lstStyle/>
            <a:p>
              <a:endParaRPr lang="pl-PL"/>
            </a:p>
          </p:txBody>
        </p:sp>
        <p:sp>
          <p:nvSpPr>
            <p:cNvPr id="32" name="TextBox 32"/>
            <p:cNvSpPr txBox="1"/>
            <p:nvPr/>
          </p:nvSpPr>
          <p:spPr>
            <a:xfrm>
              <a:off x="0" y="-47625"/>
              <a:ext cx="658332" cy="233607"/>
            </a:xfrm>
            <a:prstGeom prst="rect">
              <a:avLst/>
            </a:prstGeom>
          </p:spPr>
          <p:txBody>
            <a:bodyPr lIns="50800" tIns="50800" rIns="50800" bIns="50800" rtlCol="0" anchor="ctr"/>
            <a:lstStyle/>
            <a:p>
              <a:pPr algn="ctr">
                <a:lnSpc>
                  <a:spcPts val="3499"/>
                </a:lnSpc>
              </a:pPr>
              <a:endParaRPr/>
            </a:p>
          </p:txBody>
        </p:sp>
      </p:grpSp>
      <p:grpSp>
        <p:nvGrpSpPr>
          <p:cNvPr id="33" name="Group 33"/>
          <p:cNvGrpSpPr/>
          <p:nvPr/>
        </p:nvGrpSpPr>
        <p:grpSpPr>
          <a:xfrm>
            <a:off x="9832830" y="6581565"/>
            <a:ext cx="2681131" cy="757432"/>
            <a:chOff x="0" y="0"/>
            <a:chExt cx="658332" cy="185982"/>
          </a:xfrm>
        </p:grpSpPr>
        <p:sp>
          <p:nvSpPr>
            <p:cNvPr id="34" name="Freeform 34"/>
            <p:cNvSpPr/>
            <p:nvPr/>
          </p:nvSpPr>
          <p:spPr>
            <a:xfrm>
              <a:off x="0" y="0"/>
              <a:ext cx="658332" cy="185982"/>
            </a:xfrm>
            <a:custGeom>
              <a:avLst/>
              <a:gdLst/>
              <a:ahLst/>
              <a:cxnLst/>
              <a:rect l="l" t="t" r="r" b="b"/>
              <a:pathLst>
                <a:path w="658332" h="185982">
                  <a:moveTo>
                    <a:pt x="92991" y="0"/>
                  </a:moveTo>
                  <a:lnTo>
                    <a:pt x="565341" y="0"/>
                  </a:lnTo>
                  <a:cubicBezTo>
                    <a:pt x="590004" y="0"/>
                    <a:pt x="613656" y="9797"/>
                    <a:pt x="631096" y="27236"/>
                  </a:cubicBezTo>
                  <a:cubicBezTo>
                    <a:pt x="648535" y="44676"/>
                    <a:pt x="658332" y="68328"/>
                    <a:pt x="658332" y="92991"/>
                  </a:cubicBezTo>
                  <a:lnTo>
                    <a:pt x="658332" y="92991"/>
                  </a:lnTo>
                  <a:cubicBezTo>
                    <a:pt x="658332" y="144348"/>
                    <a:pt x="616699" y="185982"/>
                    <a:pt x="565341" y="185982"/>
                  </a:cubicBezTo>
                  <a:lnTo>
                    <a:pt x="92991" y="185982"/>
                  </a:lnTo>
                  <a:cubicBezTo>
                    <a:pt x="41633" y="185982"/>
                    <a:pt x="0" y="144348"/>
                    <a:pt x="0" y="92991"/>
                  </a:cubicBezTo>
                  <a:lnTo>
                    <a:pt x="0" y="92991"/>
                  </a:lnTo>
                  <a:cubicBezTo>
                    <a:pt x="0" y="41633"/>
                    <a:pt x="41633" y="0"/>
                    <a:pt x="92991" y="0"/>
                  </a:cubicBezTo>
                  <a:close/>
                </a:path>
              </a:pathLst>
            </a:custGeom>
            <a:solidFill>
              <a:srgbClr val="FF8C32"/>
            </a:solidFill>
            <a:ln cap="rnd">
              <a:noFill/>
              <a:prstDash val="solid"/>
              <a:round/>
            </a:ln>
          </p:spPr>
          <p:txBody>
            <a:bodyPr/>
            <a:lstStyle/>
            <a:p>
              <a:endParaRPr lang="pl-PL"/>
            </a:p>
          </p:txBody>
        </p:sp>
        <p:sp>
          <p:nvSpPr>
            <p:cNvPr id="35" name="TextBox 35"/>
            <p:cNvSpPr txBox="1"/>
            <p:nvPr/>
          </p:nvSpPr>
          <p:spPr>
            <a:xfrm>
              <a:off x="0" y="-47625"/>
              <a:ext cx="658332" cy="233607"/>
            </a:xfrm>
            <a:prstGeom prst="rect">
              <a:avLst/>
            </a:prstGeom>
          </p:spPr>
          <p:txBody>
            <a:bodyPr lIns="50800" tIns="50800" rIns="50800" bIns="50800" rtlCol="0" anchor="ctr"/>
            <a:lstStyle/>
            <a:p>
              <a:pPr algn="ctr">
                <a:lnSpc>
                  <a:spcPts val="3499"/>
                </a:lnSpc>
              </a:pPr>
              <a:endParaRPr/>
            </a:p>
          </p:txBody>
        </p:sp>
      </p:grpSp>
      <p:grpSp>
        <p:nvGrpSpPr>
          <p:cNvPr id="36" name="Group 36"/>
          <p:cNvGrpSpPr/>
          <p:nvPr/>
        </p:nvGrpSpPr>
        <p:grpSpPr>
          <a:xfrm>
            <a:off x="13890766" y="8187480"/>
            <a:ext cx="2681131" cy="757432"/>
            <a:chOff x="0" y="0"/>
            <a:chExt cx="658332" cy="185982"/>
          </a:xfrm>
        </p:grpSpPr>
        <p:sp>
          <p:nvSpPr>
            <p:cNvPr id="37" name="Freeform 37"/>
            <p:cNvSpPr/>
            <p:nvPr/>
          </p:nvSpPr>
          <p:spPr>
            <a:xfrm>
              <a:off x="0" y="0"/>
              <a:ext cx="658332" cy="185982"/>
            </a:xfrm>
            <a:custGeom>
              <a:avLst/>
              <a:gdLst/>
              <a:ahLst/>
              <a:cxnLst/>
              <a:rect l="l" t="t" r="r" b="b"/>
              <a:pathLst>
                <a:path w="658332" h="185982">
                  <a:moveTo>
                    <a:pt x="92991" y="0"/>
                  </a:moveTo>
                  <a:lnTo>
                    <a:pt x="565341" y="0"/>
                  </a:lnTo>
                  <a:cubicBezTo>
                    <a:pt x="590004" y="0"/>
                    <a:pt x="613656" y="9797"/>
                    <a:pt x="631096" y="27236"/>
                  </a:cubicBezTo>
                  <a:cubicBezTo>
                    <a:pt x="648535" y="44676"/>
                    <a:pt x="658332" y="68328"/>
                    <a:pt x="658332" y="92991"/>
                  </a:cubicBezTo>
                  <a:lnTo>
                    <a:pt x="658332" y="92991"/>
                  </a:lnTo>
                  <a:cubicBezTo>
                    <a:pt x="658332" y="144348"/>
                    <a:pt x="616699" y="185982"/>
                    <a:pt x="565341" y="185982"/>
                  </a:cubicBezTo>
                  <a:lnTo>
                    <a:pt x="92991" y="185982"/>
                  </a:lnTo>
                  <a:cubicBezTo>
                    <a:pt x="41633" y="185982"/>
                    <a:pt x="0" y="144348"/>
                    <a:pt x="0" y="92991"/>
                  </a:cubicBezTo>
                  <a:lnTo>
                    <a:pt x="0" y="92991"/>
                  </a:lnTo>
                  <a:cubicBezTo>
                    <a:pt x="0" y="41633"/>
                    <a:pt x="41633" y="0"/>
                    <a:pt x="92991" y="0"/>
                  </a:cubicBezTo>
                  <a:close/>
                </a:path>
              </a:pathLst>
            </a:custGeom>
            <a:solidFill>
              <a:srgbClr val="FF8C32"/>
            </a:solidFill>
            <a:ln cap="rnd">
              <a:noFill/>
              <a:prstDash val="solid"/>
              <a:round/>
            </a:ln>
          </p:spPr>
          <p:txBody>
            <a:bodyPr/>
            <a:lstStyle/>
            <a:p>
              <a:endParaRPr lang="pl-PL"/>
            </a:p>
          </p:txBody>
        </p:sp>
        <p:sp>
          <p:nvSpPr>
            <p:cNvPr id="38" name="TextBox 38"/>
            <p:cNvSpPr txBox="1"/>
            <p:nvPr/>
          </p:nvSpPr>
          <p:spPr>
            <a:xfrm>
              <a:off x="0" y="-47625"/>
              <a:ext cx="658332" cy="233607"/>
            </a:xfrm>
            <a:prstGeom prst="rect">
              <a:avLst/>
            </a:prstGeom>
          </p:spPr>
          <p:txBody>
            <a:bodyPr lIns="50800" tIns="50800" rIns="50800" bIns="50800" rtlCol="0" anchor="ctr"/>
            <a:lstStyle/>
            <a:p>
              <a:pPr algn="ctr">
                <a:lnSpc>
                  <a:spcPts val="3499"/>
                </a:lnSpc>
              </a:pPr>
              <a:endParaRPr/>
            </a:p>
          </p:txBody>
        </p:sp>
      </p:grpSp>
      <p:sp>
        <p:nvSpPr>
          <p:cNvPr id="39" name="Freeform 39"/>
          <p:cNvSpPr/>
          <p:nvPr/>
        </p:nvSpPr>
        <p:spPr>
          <a:xfrm rot="-789982">
            <a:off x="15217699" y="2748921"/>
            <a:ext cx="1733223" cy="1260920"/>
          </a:xfrm>
          <a:custGeom>
            <a:avLst/>
            <a:gdLst/>
            <a:ahLst/>
            <a:cxnLst/>
            <a:rect l="l" t="t" r="r" b="b"/>
            <a:pathLst>
              <a:path w="1733223" h="1260920">
                <a:moveTo>
                  <a:pt x="0" y="0"/>
                </a:moveTo>
                <a:lnTo>
                  <a:pt x="1733223" y="0"/>
                </a:lnTo>
                <a:lnTo>
                  <a:pt x="1733223" y="1260920"/>
                </a:lnTo>
                <a:lnTo>
                  <a:pt x="0" y="12609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40" name="Freeform 40"/>
          <p:cNvSpPr/>
          <p:nvPr/>
        </p:nvSpPr>
        <p:spPr>
          <a:xfrm>
            <a:off x="10240425" y="8454111"/>
            <a:ext cx="2082633" cy="2108996"/>
          </a:xfrm>
          <a:custGeom>
            <a:avLst/>
            <a:gdLst/>
            <a:ahLst/>
            <a:cxnLst/>
            <a:rect l="l" t="t" r="r" b="b"/>
            <a:pathLst>
              <a:path w="2082633" h="2108996">
                <a:moveTo>
                  <a:pt x="0" y="0"/>
                </a:moveTo>
                <a:lnTo>
                  <a:pt x="2082633" y="0"/>
                </a:lnTo>
                <a:lnTo>
                  <a:pt x="2082633" y="2108995"/>
                </a:lnTo>
                <a:lnTo>
                  <a:pt x="0" y="21089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l-PL"/>
          </a:p>
        </p:txBody>
      </p:sp>
      <p:sp>
        <p:nvSpPr>
          <p:cNvPr id="41" name="Freeform 41"/>
          <p:cNvSpPr/>
          <p:nvPr/>
        </p:nvSpPr>
        <p:spPr>
          <a:xfrm rot="-841072">
            <a:off x="1116390" y="1153319"/>
            <a:ext cx="1951967" cy="1273658"/>
          </a:xfrm>
          <a:custGeom>
            <a:avLst/>
            <a:gdLst/>
            <a:ahLst/>
            <a:cxnLst/>
            <a:rect l="l" t="t" r="r" b="b"/>
            <a:pathLst>
              <a:path w="1951967" h="1273658">
                <a:moveTo>
                  <a:pt x="0" y="0"/>
                </a:moveTo>
                <a:lnTo>
                  <a:pt x="1951967" y="0"/>
                </a:lnTo>
                <a:lnTo>
                  <a:pt x="1951967" y="1273659"/>
                </a:lnTo>
                <a:lnTo>
                  <a:pt x="0" y="12736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l-PL"/>
          </a:p>
        </p:txBody>
      </p:sp>
      <p:sp>
        <p:nvSpPr>
          <p:cNvPr id="42" name="Freeform 42"/>
          <p:cNvSpPr/>
          <p:nvPr/>
        </p:nvSpPr>
        <p:spPr>
          <a:xfrm rot="9660432">
            <a:off x="1719986" y="8567262"/>
            <a:ext cx="2667730" cy="1818502"/>
          </a:xfrm>
          <a:custGeom>
            <a:avLst/>
            <a:gdLst/>
            <a:ahLst/>
            <a:cxnLst/>
            <a:rect l="l" t="t" r="r" b="b"/>
            <a:pathLst>
              <a:path w="2667730" h="1818502">
                <a:moveTo>
                  <a:pt x="0" y="0"/>
                </a:moveTo>
                <a:lnTo>
                  <a:pt x="2667730" y="0"/>
                </a:lnTo>
                <a:lnTo>
                  <a:pt x="2667730" y="1818502"/>
                </a:lnTo>
                <a:lnTo>
                  <a:pt x="0" y="18185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l-PL"/>
          </a:p>
        </p:txBody>
      </p:sp>
      <p:sp>
        <p:nvSpPr>
          <p:cNvPr id="43" name="TextBox 43"/>
          <p:cNvSpPr txBox="1"/>
          <p:nvPr/>
        </p:nvSpPr>
        <p:spPr>
          <a:xfrm>
            <a:off x="4695134" y="1362075"/>
            <a:ext cx="4286158" cy="1496365"/>
          </a:xfrm>
          <a:prstGeom prst="rect">
            <a:avLst/>
          </a:prstGeom>
        </p:spPr>
        <p:txBody>
          <a:bodyPr lIns="0" tIns="0" rIns="0" bIns="0" rtlCol="0" anchor="t">
            <a:spAutoFit/>
          </a:bodyPr>
          <a:lstStyle/>
          <a:p>
            <a:pPr>
              <a:lnSpc>
                <a:spcPts val="10822"/>
              </a:lnSpc>
            </a:pPr>
            <a:r>
              <a:rPr lang="en-US" sz="12024">
                <a:solidFill>
                  <a:srgbClr val="073064"/>
                </a:solidFill>
                <a:latin typeface="League Gothic"/>
              </a:rPr>
              <a:t>ULUBIONE </a:t>
            </a:r>
          </a:p>
        </p:txBody>
      </p:sp>
      <p:sp>
        <p:nvSpPr>
          <p:cNvPr id="44" name="TextBox 44"/>
          <p:cNvSpPr txBox="1"/>
          <p:nvPr/>
        </p:nvSpPr>
        <p:spPr>
          <a:xfrm>
            <a:off x="9144000" y="1362075"/>
            <a:ext cx="4259898" cy="1496365"/>
          </a:xfrm>
          <a:prstGeom prst="rect">
            <a:avLst/>
          </a:prstGeom>
        </p:spPr>
        <p:txBody>
          <a:bodyPr lIns="0" tIns="0" rIns="0" bIns="0" rtlCol="0" anchor="t">
            <a:spAutoFit/>
          </a:bodyPr>
          <a:lstStyle/>
          <a:p>
            <a:pPr>
              <a:lnSpc>
                <a:spcPts val="10822"/>
              </a:lnSpc>
            </a:pPr>
            <a:r>
              <a:rPr lang="en-US" sz="12024">
                <a:solidFill>
                  <a:srgbClr val="F88932"/>
                </a:solidFill>
                <a:latin typeface="League Gothic"/>
              </a:rPr>
              <a:t>MIEJSCA</a:t>
            </a:r>
          </a:p>
        </p:txBody>
      </p:sp>
      <p:sp>
        <p:nvSpPr>
          <p:cNvPr id="45" name="TextBox 45"/>
          <p:cNvSpPr txBox="1"/>
          <p:nvPr/>
        </p:nvSpPr>
        <p:spPr>
          <a:xfrm>
            <a:off x="2071992" y="6743111"/>
            <a:ext cx="1972209" cy="396240"/>
          </a:xfrm>
          <a:prstGeom prst="rect">
            <a:avLst/>
          </a:prstGeom>
        </p:spPr>
        <p:txBody>
          <a:bodyPr lIns="0" tIns="0" rIns="0" bIns="0" rtlCol="0" anchor="t">
            <a:spAutoFit/>
          </a:bodyPr>
          <a:lstStyle/>
          <a:p>
            <a:pPr algn="ctr">
              <a:lnSpc>
                <a:spcPts val="3360"/>
              </a:lnSpc>
              <a:spcBef>
                <a:spcPct val="0"/>
              </a:spcBef>
            </a:pPr>
            <a:r>
              <a:rPr lang="en-US" sz="2400" spc="153">
                <a:solidFill>
                  <a:srgbClr val="FFFFFF"/>
                </a:solidFill>
                <a:latin typeface="Open Sans 1"/>
              </a:rPr>
              <a:t>Maldives</a:t>
            </a:r>
          </a:p>
        </p:txBody>
      </p:sp>
      <p:sp>
        <p:nvSpPr>
          <p:cNvPr id="46" name="TextBox 46"/>
          <p:cNvSpPr txBox="1"/>
          <p:nvPr/>
        </p:nvSpPr>
        <p:spPr>
          <a:xfrm>
            <a:off x="6130213" y="8349026"/>
            <a:ext cx="1972209" cy="396240"/>
          </a:xfrm>
          <a:prstGeom prst="rect">
            <a:avLst/>
          </a:prstGeom>
        </p:spPr>
        <p:txBody>
          <a:bodyPr lIns="0" tIns="0" rIns="0" bIns="0" rtlCol="0" anchor="t">
            <a:spAutoFit/>
          </a:bodyPr>
          <a:lstStyle/>
          <a:p>
            <a:pPr algn="ctr">
              <a:lnSpc>
                <a:spcPts val="3360"/>
              </a:lnSpc>
              <a:spcBef>
                <a:spcPct val="0"/>
              </a:spcBef>
            </a:pPr>
            <a:r>
              <a:rPr lang="en-US" sz="2400" spc="153">
                <a:solidFill>
                  <a:srgbClr val="FFFFFF"/>
                </a:solidFill>
                <a:latin typeface="Open Sans 1"/>
              </a:rPr>
              <a:t>Japan</a:t>
            </a:r>
          </a:p>
        </p:txBody>
      </p:sp>
      <p:sp>
        <p:nvSpPr>
          <p:cNvPr id="47" name="TextBox 47"/>
          <p:cNvSpPr txBox="1"/>
          <p:nvPr/>
        </p:nvSpPr>
        <p:spPr>
          <a:xfrm>
            <a:off x="10187292" y="6743111"/>
            <a:ext cx="1972209" cy="396240"/>
          </a:xfrm>
          <a:prstGeom prst="rect">
            <a:avLst/>
          </a:prstGeom>
        </p:spPr>
        <p:txBody>
          <a:bodyPr lIns="0" tIns="0" rIns="0" bIns="0" rtlCol="0" anchor="t">
            <a:spAutoFit/>
          </a:bodyPr>
          <a:lstStyle/>
          <a:p>
            <a:pPr algn="ctr">
              <a:lnSpc>
                <a:spcPts val="3360"/>
              </a:lnSpc>
              <a:spcBef>
                <a:spcPct val="0"/>
              </a:spcBef>
            </a:pPr>
            <a:r>
              <a:rPr lang="en-US" sz="2400" spc="153">
                <a:solidFill>
                  <a:srgbClr val="FFFFFF"/>
                </a:solidFill>
                <a:latin typeface="Open Sans 1"/>
              </a:rPr>
              <a:t>Bali</a:t>
            </a:r>
          </a:p>
        </p:txBody>
      </p:sp>
      <p:sp>
        <p:nvSpPr>
          <p:cNvPr id="48" name="TextBox 48"/>
          <p:cNvSpPr txBox="1"/>
          <p:nvPr/>
        </p:nvSpPr>
        <p:spPr>
          <a:xfrm>
            <a:off x="14245513" y="8349026"/>
            <a:ext cx="1972209" cy="396240"/>
          </a:xfrm>
          <a:prstGeom prst="rect">
            <a:avLst/>
          </a:prstGeom>
        </p:spPr>
        <p:txBody>
          <a:bodyPr lIns="0" tIns="0" rIns="0" bIns="0" rtlCol="0" anchor="t">
            <a:spAutoFit/>
          </a:bodyPr>
          <a:lstStyle/>
          <a:p>
            <a:pPr algn="ctr">
              <a:lnSpc>
                <a:spcPts val="3360"/>
              </a:lnSpc>
              <a:spcBef>
                <a:spcPct val="0"/>
              </a:spcBef>
            </a:pPr>
            <a:r>
              <a:rPr lang="en-US" sz="2400" spc="153">
                <a:solidFill>
                  <a:srgbClr val="FFFFFF"/>
                </a:solidFill>
                <a:latin typeface="Open Sans 1"/>
              </a:rPr>
              <a:t>Finland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40000"/>
            </a:blip>
            <a:stretch>
              <a:fillRect t="-70731" b="-70731"/>
            </a:stretch>
          </a:blipFill>
        </p:spPr>
        <p:txBody>
          <a:bodyPr/>
          <a:lstStyle/>
          <a:p>
            <a:endParaRPr lang="pl-PL"/>
          </a:p>
        </p:txBody>
      </p:sp>
      <p:grpSp>
        <p:nvGrpSpPr>
          <p:cNvPr id="3" name="Group 3"/>
          <p:cNvGrpSpPr/>
          <p:nvPr/>
        </p:nvGrpSpPr>
        <p:grpSpPr>
          <a:xfrm>
            <a:off x="1734030" y="3164189"/>
            <a:ext cx="4377790" cy="4112911"/>
            <a:chOff x="0" y="0"/>
            <a:chExt cx="1062901" cy="1544399"/>
          </a:xfrm>
        </p:grpSpPr>
        <p:sp>
          <p:nvSpPr>
            <p:cNvPr id="4" name="Freeform 4"/>
            <p:cNvSpPr/>
            <p:nvPr/>
          </p:nvSpPr>
          <p:spPr>
            <a:xfrm>
              <a:off x="0" y="0"/>
              <a:ext cx="1062901" cy="1544399"/>
            </a:xfrm>
            <a:custGeom>
              <a:avLst/>
              <a:gdLst/>
              <a:ahLst/>
              <a:cxnLst/>
              <a:rect l="l" t="t" r="r" b="b"/>
              <a:pathLst>
                <a:path w="1062901" h="1544399">
                  <a:moveTo>
                    <a:pt x="0" y="0"/>
                  </a:moveTo>
                  <a:lnTo>
                    <a:pt x="1062901" y="0"/>
                  </a:lnTo>
                  <a:lnTo>
                    <a:pt x="1062901" y="1544399"/>
                  </a:lnTo>
                  <a:lnTo>
                    <a:pt x="0" y="1544399"/>
                  </a:lnTo>
                  <a:close/>
                </a:path>
              </a:pathLst>
            </a:custGeom>
            <a:solidFill>
              <a:srgbClr val="FFFFFF"/>
            </a:solidFill>
          </p:spPr>
          <p:txBody>
            <a:bodyPr/>
            <a:lstStyle/>
            <a:p>
              <a:endParaRPr lang="pl-PL" dirty="0"/>
            </a:p>
          </p:txBody>
        </p:sp>
        <p:sp>
          <p:nvSpPr>
            <p:cNvPr id="5" name="TextBox 5"/>
            <p:cNvSpPr txBox="1"/>
            <p:nvPr/>
          </p:nvSpPr>
          <p:spPr>
            <a:xfrm>
              <a:off x="0" y="-47625"/>
              <a:ext cx="1062901" cy="1592024"/>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12182013" y="3164189"/>
            <a:ext cx="4377790" cy="4112911"/>
            <a:chOff x="0" y="0"/>
            <a:chExt cx="1062901" cy="1544399"/>
          </a:xfrm>
        </p:grpSpPr>
        <p:sp>
          <p:nvSpPr>
            <p:cNvPr id="7" name="Freeform 7"/>
            <p:cNvSpPr/>
            <p:nvPr/>
          </p:nvSpPr>
          <p:spPr>
            <a:xfrm>
              <a:off x="0" y="0"/>
              <a:ext cx="1062901" cy="1544399"/>
            </a:xfrm>
            <a:custGeom>
              <a:avLst/>
              <a:gdLst/>
              <a:ahLst/>
              <a:cxnLst/>
              <a:rect l="l" t="t" r="r" b="b"/>
              <a:pathLst>
                <a:path w="1062901" h="1544399">
                  <a:moveTo>
                    <a:pt x="0" y="0"/>
                  </a:moveTo>
                  <a:lnTo>
                    <a:pt x="1062901" y="0"/>
                  </a:lnTo>
                  <a:lnTo>
                    <a:pt x="1062901" y="1544399"/>
                  </a:lnTo>
                  <a:lnTo>
                    <a:pt x="0" y="1544399"/>
                  </a:lnTo>
                  <a:close/>
                </a:path>
              </a:pathLst>
            </a:custGeom>
            <a:solidFill>
              <a:srgbClr val="FFFFFF"/>
            </a:solidFill>
          </p:spPr>
          <p:txBody>
            <a:bodyPr/>
            <a:lstStyle/>
            <a:p>
              <a:endParaRPr lang="pl-PL"/>
            </a:p>
          </p:txBody>
        </p:sp>
        <p:sp>
          <p:nvSpPr>
            <p:cNvPr id="8" name="TextBox 8"/>
            <p:cNvSpPr txBox="1"/>
            <p:nvPr/>
          </p:nvSpPr>
          <p:spPr>
            <a:xfrm>
              <a:off x="0" y="-47625"/>
              <a:ext cx="1062901" cy="1592024"/>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6727655" y="2296451"/>
            <a:ext cx="4834738" cy="4580756"/>
            <a:chOff x="0" y="0"/>
            <a:chExt cx="1060537" cy="1497947"/>
          </a:xfrm>
        </p:grpSpPr>
        <p:sp>
          <p:nvSpPr>
            <p:cNvPr id="10" name="Freeform 10"/>
            <p:cNvSpPr/>
            <p:nvPr/>
          </p:nvSpPr>
          <p:spPr>
            <a:xfrm>
              <a:off x="0" y="0"/>
              <a:ext cx="1060537" cy="1497948"/>
            </a:xfrm>
            <a:custGeom>
              <a:avLst/>
              <a:gdLst/>
              <a:ahLst/>
              <a:cxnLst/>
              <a:rect l="l" t="t" r="r" b="b"/>
              <a:pathLst>
                <a:path w="1060537" h="1497948">
                  <a:moveTo>
                    <a:pt x="0" y="0"/>
                  </a:moveTo>
                  <a:lnTo>
                    <a:pt x="1060537" y="0"/>
                  </a:lnTo>
                  <a:lnTo>
                    <a:pt x="1060537" y="1497948"/>
                  </a:lnTo>
                  <a:lnTo>
                    <a:pt x="0" y="1497948"/>
                  </a:lnTo>
                  <a:close/>
                </a:path>
              </a:pathLst>
            </a:custGeom>
            <a:solidFill>
              <a:srgbClr val="FFFFFF"/>
            </a:solidFill>
          </p:spPr>
          <p:txBody>
            <a:bodyPr/>
            <a:lstStyle/>
            <a:p>
              <a:endParaRPr lang="pl-PL"/>
            </a:p>
          </p:txBody>
        </p:sp>
        <p:sp>
          <p:nvSpPr>
            <p:cNvPr id="11" name="TextBox 11"/>
            <p:cNvSpPr txBox="1"/>
            <p:nvPr/>
          </p:nvSpPr>
          <p:spPr>
            <a:xfrm>
              <a:off x="0" y="-47625"/>
              <a:ext cx="1060537" cy="1545572"/>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2220410" y="4813996"/>
            <a:ext cx="3405029" cy="1737155"/>
            <a:chOff x="0" y="0"/>
            <a:chExt cx="4540039" cy="2316206"/>
          </a:xfrm>
        </p:grpSpPr>
        <p:pic>
          <p:nvPicPr>
            <p:cNvPr id="13" name="Picture 13"/>
            <p:cNvPicPr>
              <a:picLocks noChangeAspect="1"/>
            </p:cNvPicPr>
            <p:nvPr/>
          </p:nvPicPr>
          <p:blipFill>
            <a:blip r:embed="rId4"/>
            <a:srcRect t="16608" r="3357" b="9389"/>
            <a:stretch>
              <a:fillRect/>
            </a:stretch>
          </p:blipFill>
          <p:spPr>
            <a:xfrm>
              <a:off x="0" y="0"/>
              <a:ext cx="4540039" cy="2316206"/>
            </a:xfrm>
            <a:prstGeom prst="rect">
              <a:avLst/>
            </a:prstGeom>
          </p:spPr>
        </p:pic>
      </p:grpSp>
      <p:grpSp>
        <p:nvGrpSpPr>
          <p:cNvPr id="14" name="Group 14"/>
          <p:cNvGrpSpPr/>
          <p:nvPr/>
        </p:nvGrpSpPr>
        <p:grpSpPr>
          <a:xfrm>
            <a:off x="12668393" y="4813996"/>
            <a:ext cx="3405029" cy="1737155"/>
            <a:chOff x="0" y="0"/>
            <a:chExt cx="4540039" cy="2316206"/>
          </a:xfrm>
        </p:grpSpPr>
        <p:pic>
          <p:nvPicPr>
            <p:cNvPr id="15" name="Picture 15"/>
            <p:cNvPicPr>
              <a:picLocks noChangeAspect="1"/>
            </p:cNvPicPr>
            <p:nvPr/>
          </p:nvPicPr>
          <p:blipFill>
            <a:blip r:embed="rId5"/>
            <a:srcRect t="11713" b="11713"/>
            <a:stretch>
              <a:fillRect/>
            </a:stretch>
          </p:blipFill>
          <p:spPr>
            <a:xfrm>
              <a:off x="0" y="0"/>
              <a:ext cx="4540039" cy="2316206"/>
            </a:xfrm>
            <a:prstGeom prst="rect">
              <a:avLst/>
            </a:prstGeom>
          </p:spPr>
        </p:pic>
      </p:grpSp>
      <p:grpSp>
        <p:nvGrpSpPr>
          <p:cNvPr id="16" name="Group 16"/>
          <p:cNvGrpSpPr/>
          <p:nvPr/>
        </p:nvGrpSpPr>
        <p:grpSpPr>
          <a:xfrm>
            <a:off x="7221126" y="3961811"/>
            <a:ext cx="3845749" cy="2185083"/>
            <a:chOff x="0" y="0"/>
            <a:chExt cx="5127666" cy="2866882"/>
          </a:xfrm>
        </p:grpSpPr>
        <p:pic>
          <p:nvPicPr>
            <p:cNvPr id="17" name="Picture 17"/>
            <p:cNvPicPr>
              <a:picLocks noChangeAspect="1"/>
            </p:cNvPicPr>
            <p:nvPr/>
          </p:nvPicPr>
          <p:blipFill>
            <a:blip r:embed="rId6"/>
            <a:srcRect t="8041" b="8041"/>
            <a:stretch>
              <a:fillRect/>
            </a:stretch>
          </p:blipFill>
          <p:spPr>
            <a:xfrm>
              <a:off x="0" y="0"/>
              <a:ext cx="5127666" cy="2866882"/>
            </a:xfrm>
            <a:prstGeom prst="rect">
              <a:avLst/>
            </a:prstGeom>
          </p:spPr>
        </p:pic>
      </p:grpSp>
      <p:sp>
        <p:nvSpPr>
          <p:cNvPr id="18" name="Freeform 18"/>
          <p:cNvSpPr/>
          <p:nvPr/>
        </p:nvSpPr>
        <p:spPr>
          <a:xfrm rot="-1283529">
            <a:off x="15703678" y="736668"/>
            <a:ext cx="1098836" cy="1764018"/>
          </a:xfrm>
          <a:custGeom>
            <a:avLst/>
            <a:gdLst/>
            <a:ahLst/>
            <a:cxnLst/>
            <a:rect l="l" t="t" r="r" b="b"/>
            <a:pathLst>
              <a:path w="1098836" h="1764018">
                <a:moveTo>
                  <a:pt x="0" y="0"/>
                </a:moveTo>
                <a:lnTo>
                  <a:pt x="1098836" y="0"/>
                </a:lnTo>
                <a:lnTo>
                  <a:pt x="1098836" y="1764018"/>
                </a:lnTo>
                <a:lnTo>
                  <a:pt x="0" y="1764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9" name="Freeform 19"/>
          <p:cNvSpPr/>
          <p:nvPr/>
        </p:nvSpPr>
        <p:spPr>
          <a:xfrm rot="-1154667">
            <a:off x="17202218" y="8374817"/>
            <a:ext cx="1268277" cy="1635607"/>
          </a:xfrm>
          <a:custGeom>
            <a:avLst/>
            <a:gdLst/>
            <a:ahLst/>
            <a:cxnLst/>
            <a:rect l="l" t="t" r="r" b="b"/>
            <a:pathLst>
              <a:path w="1268277" h="1635607">
                <a:moveTo>
                  <a:pt x="0" y="0"/>
                </a:moveTo>
                <a:lnTo>
                  <a:pt x="1268277" y="0"/>
                </a:lnTo>
                <a:lnTo>
                  <a:pt x="1268277" y="1635607"/>
                </a:lnTo>
                <a:lnTo>
                  <a:pt x="0" y="16356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l-PL"/>
          </a:p>
        </p:txBody>
      </p:sp>
      <p:sp>
        <p:nvSpPr>
          <p:cNvPr id="20" name="Freeform 20"/>
          <p:cNvSpPr/>
          <p:nvPr/>
        </p:nvSpPr>
        <p:spPr>
          <a:xfrm rot="1628326">
            <a:off x="1434520" y="776579"/>
            <a:ext cx="1160241" cy="1462488"/>
          </a:xfrm>
          <a:custGeom>
            <a:avLst/>
            <a:gdLst/>
            <a:ahLst/>
            <a:cxnLst/>
            <a:rect l="l" t="t" r="r" b="b"/>
            <a:pathLst>
              <a:path w="1160241" h="1462488">
                <a:moveTo>
                  <a:pt x="0" y="0"/>
                </a:moveTo>
                <a:lnTo>
                  <a:pt x="1160241" y="0"/>
                </a:lnTo>
                <a:lnTo>
                  <a:pt x="1160241" y="1462488"/>
                </a:lnTo>
                <a:lnTo>
                  <a:pt x="0" y="146248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l-PL"/>
          </a:p>
        </p:txBody>
      </p:sp>
      <p:sp>
        <p:nvSpPr>
          <p:cNvPr id="21" name="TextBox 21"/>
          <p:cNvSpPr txBox="1"/>
          <p:nvPr/>
        </p:nvSpPr>
        <p:spPr>
          <a:xfrm>
            <a:off x="3406316" y="967253"/>
            <a:ext cx="5599967" cy="1231619"/>
          </a:xfrm>
          <a:prstGeom prst="rect">
            <a:avLst/>
          </a:prstGeom>
        </p:spPr>
        <p:txBody>
          <a:bodyPr wrap="square" lIns="0" tIns="0" rIns="0" bIns="0" rtlCol="0" anchor="t">
            <a:spAutoFit/>
          </a:bodyPr>
          <a:lstStyle/>
          <a:p>
            <a:pPr>
              <a:lnSpc>
                <a:spcPts val="9183"/>
              </a:lnSpc>
            </a:pPr>
            <a:r>
              <a:rPr lang="pl-PL" sz="10203" dirty="0">
                <a:solidFill>
                  <a:srgbClr val="073064"/>
                </a:solidFill>
                <a:latin typeface="League Gothic"/>
              </a:rPr>
              <a:t>ZAPEWNIENIE</a:t>
            </a:r>
            <a:endParaRPr lang="en-US" sz="10203" dirty="0">
              <a:solidFill>
                <a:srgbClr val="073064"/>
              </a:solidFill>
              <a:latin typeface="League Gothic"/>
            </a:endParaRPr>
          </a:p>
        </p:txBody>
      </p:sp>
      <p:sp>
        <p:nvSpPr>
          <p:cNvPr id="22" name="TextBox 22"/>
          <p:cNvSpPr txBox="1"/>
          <p:nvPr/>
        </p:nvSpPr>
        <p:spPr>
          <a:xfrm>
            <a:off x="8385196" y="966889"/>
            <a:ext cx="6492754" cy="1231619"/>
          </a:xfrm>
          <a:prstGeom prst="rect">
            <a:avLst/>
          </a:prstGeom>
        </p:spPr>
        <p:txBody>
          <a:bodyPr wrap="square" lIns="0" tIns="0" rIns="0" bIns="0" rtlCol="0" anchor="t">
            <a:spAutoFit/>
          </a:bodyPr>
          <a:lstStyle/>
          <a:p>
            <a:pPr>
              <a:lnSpc>
                <a:spcPts val="9183"/>
              </a:lnSpc>
            </a:pPr>
            <a:r>
              <a:rPr lang="pl-PL" sz="10203" dirty="0">
                <a:solidFill>
                  <a:srgbClr val="F88932"/>
                </a:solidFill>
                <a:latin typeface="League Gothic"/>
              </a:rPr>
              <a:t>BEZPIECZEŃSTWA</a:t>
            </a:r>
            <a:endParaRPr lang="en-US" sz="10203" dirty="0">
              <a:solidFill>
                <a:srgbClr val="F88932"/>
              </a:solidFill>
              <a:latin typeface="League Gothic"/>
            </a:endParaRPr>
          </a:p>
        </p:txBody>
      </p:sp>
      <p:grpSp>
        <p:nvGrpSpPr>
          <p:cNvPr id="44" name="Grupa 43">
            <a:extLst>
              <a:ext uri="{FF2B5EF4-FFF2-40B4-BE49-F238E27FC236}">
                <a16:creationId xmlns:a16="http://schemas.microsoft.com/office/drawing/2014/main" id="{D36EACBC-BD79-2191-991B-6F3803CD8D90}"/>
              </a:ext>
            </a:extLst>
          </p:cNvPr>
          <p:cNvGrpSpPr/>
          <p:nvPr/>
        </p:nvGrpSpPr>
        <p:grpSpPr>
          <a:xfrm>
            <a:off x="2220410" y="3641787"/>
            <a:ext cx="3431414" cy="757432"/>
            <a:chOff x="2220410" y="2791643"/>
            <a:chExt cx="3431414" cy="757432"/>
          </a:xfrm>
        </p:grpSpPr>
        <p:grpSp>
          <p:nvGrpSpPr>
            <p:cNvPr id="23" name="Group 23"/>
            <p:cNvGrpSpPr/>
            <p:nvPr/>
          </p:nvGrpSpPr>
          <p:grpSpPr>
            <a:xfrm>
              <a:off x="2220410" y="2791643"/>
              <a:ext cx="3405029" cy="757432"/>
              <a:chOff x="0" y="0"/>
              <a:chExt cx="836080" cy="185982"/>
            </a:xfrm>
          </p:grpSpPr>
          <p:sp>
            <p:nvSpPr>
              <p:cNvPr id="24" name="Freeform 24"/>
              <p:cNvSpPr/>
              <p:nvPr/>
            </p:nvSpPr>
            <p:spPr>
              <a:xfrm>
                <a:off x="0" y="0"/>
                <a:ext cx="836080" cy="185982"/>
              </a:xfrm>
              <a:custGeom>
                <a:avLst/>
                <a:gdLst/>
                <a:ahLst/>
                <a:cxnLst/>
                <a:rect l="l" t="t" r="r" b="b"/>
                <a:pathLst>
                  <a:path w="836080" h="185982">
                    <a:moveTo>
                      <a:pt x="92991" y="0"/>
                    </a:moveTo>
                    <a:lnTo>
                      <a:pt x="743089" y="0"/>
                    </a:lnTo>
                    <a:cubicBezTo>
                      <a:pt x="794446" y="0"/>
                      <a:pt x="836080" y="41633"/>
                      <a:pt x="836080" y="92991"/>
                    </a:cubicBezTo>
                    <a:lnTo>
                      <a:pt x="836080" y="92991"/>
                    </a:lnTo>
                    <a:cubicBezTo>
                      <a:pt x="836080" y="117654"/>
                      <a:pt x="826283" y="141306"/>
                      <a:pt x="808843" y="158746"/>
                    </a:cubicBezTo>
                    <a:cubicBezTo>
                      <a:pt x="791404" y="176185"/>
                      <a:pt x="767752" y="185982"/>
                      <a:pt x="743089" y="185982"/>
                    </a:cubicBezTo>
                    <a:lnTo>
                      <a:pt x="92991" y="185982"/>
                    </a:lnTo>
                    <a:cubicBezTo>
                      <a:pt x="41633" y="185982"/>
                      <a:pt x="0" y="144348"/>
                      <a:pt x="0" y="92991"/>
                    </a:cubicBezTo>
                    <a:lnTo>
                      <a:pt x="0" y="92991"/>
                    </a:lnTo>
                    <a:cubicBezTo>
                      <a:pt x="0" y="41633"/>
                      <a:pt x="41633" y="0"/>
                      <a:pt x="92991" y="0"/>
                    </a:cubicBezTo>
                    <a:close/>
                  </a:path>
                </a:pathLst>
              </a:custGeom>
              <a:solidFill>
                <a:srgbClr val="073064"/>
              </a:solidFill>
              <a:ln cap="rnd">
                <a:noFill/>
                <a:prstDash val="solid"/>
                <a:round/>
              </a:ln>
            </p:spPr>
            <p:txBody>
              <a:bodyPr/>
              <a:lstStyle/>
              <a:p>
                <a:endParaRPr lang="pl-PL"/>
              </a:p>
            </p:txBody>
          </p:sp>
          <p:sp>
            <p:nvSpPr>
              <p:cNvPr id="25" name="TextBox 25"/>
              <p:cNvSpPr txBox="1"/>
              <p:nvPr/>
            </p:nvSpPr>
            <p:spPr>
              <a:xfrm>
                <a:off x="0" y="-47625"/>
                <a:ext cx="836080" cy="233607"/>
              </a:xfrm>
              <a:prstGeom prst="rect">
                <a:avLst/>
              </a:prstGeom>
            </p:spPr>
            <p:txBody>
              <a:bodyPr lIns="50800" tIns="50800" rIns="50800" bIns="50800" rtlCol="0" anchor="ctr"/>
              <a:lstStyle/>
              <a:p>
                <a:pPr algn="ctr">
                  <a:lnSpc>
                    <a:spcPts val="3499"/>
                  </a:lnSpc>
                </a:pPr>
                <a:endParaRPr/>
              </a:p>
            </p:txBody>
          </p:sp>
        </p:grpSp>
        <p:sp>
          <p:nvSpPr>
            <p:cNvPr id="32" name="TextBox 32"/>
            <p:cNvSpPr txBox="1"/>
            <p:nvPr/>
          </p:nvSpPr>
          <p:spPr>
            <a:xfrm>
              <a:off x="2222022" y="2941911"/>
              <a:ext cx="3429802" cy="406458"/>
            </a:xfrm>
            <a:prstGeom prst="rect">
              <a:avLst/>
            </a:prstGeom>
          </p:spPr>
          <p:txBody>
            <a:bodyPr wrap="square" lIns="0" tIns="0" rIns="0" bIns="0" rtlCol="0" anchor="t">
              <a:spAutoFit/>
            </a:bodyPr>
            <a:lstStyle/>
            <a:p>
              <a:pPr algn="ctr">
                <a:lnSpc>
                  <a:spcPts val="3360"/>
                </a:lnSpc>
                <a:spcBef>
                  <a:spcPct val="0"/>
                </a:spcBef>
              </a:pPr>
              <a:r>
                <a:rPr lang="pl-PL" sz="2350" dirty="0">
                  <a:solidFill>
                    <a:srgbClr val="FFFFFF"/>
                  </a:solidFill>
                  <a:latin typeface="Open Sans 1 Bold"/>
                </a:rPr>
                <a:t>Audyt bezpieczeństwa</a:t>
              </a:r>
              <a:endParaRPr lang="en-US" sz="2350" dirty="0">
                <a:solidFill>
                  <a:srgbClr val="FFFFFF"/>
                </a:solidFill>
                <a:latin typeface="Open Sans 1 Bold"/>
              </a:endParaRPr>
            </a:p>
          </p:txBody>
        </p:sp>
      </p:grpSp>
      <p:grpSp>
        <p:nvGrpSpPr>
          <p:cNvPr id="42" name="Grupa 41">
            <a:extLst>
              <a:ext uri="{FF2B5EF4-FFF2-40B4-BE49-F238E27FC236}">
                <a16:creationId xmlns:a16="http://schemas.microsoft.com/office/drawing/2014/main" id="{0F1C699F-CEB8-FC26-37CE-0957D1E037B2}"/>
              </a:ext>
            </a:extLst>
          </p:cNvPr>
          <p:cNvGrpSpPr/>
          <p:nvPr/>
        </p:nvGrpSpPr>
        <p:grpSpPr>
          <a:xfrm>
            <a:off x="7441485" y="2816292"/>
            <a:ext cx="3405029" cy="842475"/>
            <a:chOff x="7443004" y="2364923"/>
            <a:chExt cx="3405029" cy="842475"/>
          </a:xfrm>
        </p:grpSpPr>
        <p:grpSp>
          <p:nvGrpSpPr>
            <p:cNvPr id="29" name="Group 29"/>
            <p:cNvGrpSpPr/>
            <p:nvPr/>
          </p:nvGrpSpPr>
          <p:grpSpPr>
            <a:xfrm>
              <a:off x="7443004" y="2412927"/>
              <a:ext cx="3405029" cy="757432"/>
              <a:chOff x="0" y="0"/>
              <a:chExt cx="836080" cy="185982"/>
            </a:xfrm>
          </p:grpSpPr>
          <p:sp>
            <p:nvSpPr>
              <p:cNvPr id="30" name="Freeform 30"/>
              <p:cNvSpPr/>
              <p:nvPr/>
            </p:nvSpPr>
            <p:spPr>
              <a:xfrm>
                <a:off x="0" y="0"/>
                <a:ext cx="836080" cy="185982"/>
              </a:xfrm>
              <a:custGeom>
                <a:avLst/>
                <a:gdLst/>
                <a:ahLst/>
                <a:cxnLst/>
                <a:rect l="l" t="t" r="r" b="b"/>
                <a:pathLst>
                  <a:path w="836080" h="185982">
                    <a:moveTo>
                      <a:pt x="92991" y="0"/>
                    </a:moveTo>
                    <a:lnTo>
                      <a:pt x="743089" y="0"/>
                    </a:lnTo>
                    <a:cubicBezTo>
                      <a:pt x="794446" y="0"/>
                      <a:pt x="836080" y="41633"/>
                      <a:pt x="836080" y="92991"/>
                    </a:cubicBezTo>
                    <a:lnTo>
                      <a:pt x="836080" y="92991"/>
                    </a:lnTo>
                    <a:cubicBezTo>
                      <a:pt x="836080" y="117654"/>
                      <a:pt x="826283" y="141306"/>
                      <a:pt x="808843" y="158746"/>
                    </a:cubicBezTo>
                    <a:cubicBezTo>
                      <a:pt x="791404" y="176185"/>
                      <a:pt x="767752" y="185982"/>
                      <a:pt x="743089" y="185982"/>
                    </a:cubicBezTo>
                    <a:lnTo>
                      <a:pt x="92991" y="185982"/>
                    </a:lnTo>
                    <a:cubicBezTo>
                      <a:pt x="41633" y="185982"/>
                      <a:pt x="0" y="144348"/>
                      <a:pt x="0" y="92991"/>
                    </a:cubicBezTo>
                    <a:lnTo>
                      <a:pt x="0" y="92991"/>
                    </a:lnTo>
                    <a:cubicBezTo>
                      <a:pt x="0" y="41633"/>
                      <a:pt x="41633" y="0"/>
                      <a:pt x="92991" y="0"/>
                    </a:cubicBezTo>
                    <a:close/>
                  </a:path>
                </a:pathLst>
              </a:custGeom>
              <a:solidFill>
                <a:srgbClr val="FF8C32"/>
              </a:solidFill>
              <a:ln cap="rnd">
                <a:noFill/>
                <a:prstDash val="solid"/>
                <a:round/>
              </a:ln>
            </p:spPr>
            <p:txBody>
              <a:bodyPr/>
              <a:lstStyle/>
              <a:p>
                <a:endParaRPr lang="pl-PL"/>
              </a:p>
            </p:txBody>
          </p:sp>
          <p:sp>
            <p:nvSpPr>
              <p:cNvPr id="31" name="TextBox 31"/>
              <p:cNvSpPr txBox="1"/>
              <p:nvPr/>
            </p:nvSpPr>
            <p:spPr>
              <a:xfrm>
                <a:off x="0" y="-47625"/>
                <a:ext cx="836080" cy="233607"/>
              </a:xfrm>
              <a:prstGeom prst="rect">
                <a:avLst/>
              </a:prstGeom>
            </p:spPr>
            <p:txBody>
              <a:bodyPr lIns="50800" tIns="50800" rIns="50800" bIns="50800" rtlCol="0" anchor="ctr"/>
              <a:lstStyle/>
              <a:p>
                <a:pPr algn="ctr">
                  <a:lnSpc>
                    <a:spcPts val="3499"/>
                  </a:lnSpc>
                </a:pPr>
                <a:endParaRPr/>
              </a:p>
            </p:txBody>
          </p:sp>
        </p:grpSp>
        <p:sp>
          <p:nvSpPr>
            <p:cNvPr id="40" name="TextBox 40"/>
            <p:cNvSpPr txBox="1"/>
            <p:nvPr/>
          </p:nvSpPr>
          <p:spPr>
            <a:xfrm>
              <a:off x="7509685" y="2364923"/>
              <a:ext cx="3156807" cy="842475"/>
            </a:xfrm>
            <a:prstGeom prst="rect">
              <a:avLst/>
            </a:prstGeom>
          </p:spPr>
          <p:txBody>
            <a:bodyPr lIns="0" tIns="0" rIns="0" bIns="0" rtlCol="0" anchor="t">
              <a:spAutoFit/>
            </a:bodyPr>
            <a:lstStyle/>
            <a:p>
              <a:pPr algn="ctr">
                <a:lnSpc>
                  <a:spcPts val="3360"/>
                </a:lnSpc>
                <a:spcBef>
                  <a:spcPct val="0"/>
                </a:spcBef>
              </a:pPr>
              <a:r>
                <a:rPr lang="pl-PL" sz="2400" spc="153" dirty="0">
                  <a:solidFill>
                    <a:srgbClr val="FFFFFF"/>
                  </a:solidFill>
                  <a:latin typeface="Open Sans 1 Bold"/>
                </a:rPr>
                <a:t>Monitorowanie i działanie</a:t>
              </a:r>
              <a:endParaRPr lang="en-US" sz="2400" spc="153" dirty="0">
                <a:solidFill>
                  <a:srgbClr val="FFFFFF"/>
                </a:solidFill>
                <a:latin typeface="Open Sans 1 Bold"/>
              </a:endParaRPr>
            </a:p>
          </p:txBody>
        </p:sp>
      </p:grpSp>
      <p:grpSp>
        <p:nvGrpSpPr>
          <p:cNvPr id="41" name="Grupa 40">
            <a:extLst>
              <a:ext uri="{FF2B5EF4-FFF2-40B4-BE49-F238E27FC236}">
                <a16:creationId xmlns:a16="http://schemas.microsoft.com/office/drawing/2014/main" id="{2BE49B97-E97C-9112-2B00-38398575910A}"/>
              </a:ext>
            </a:extLst>
          </p:cNvPr>
          <p:cNvGrpSpPr/>
          <p:nvPr/>
        </p:nvGrpSpPr>
        <p:grpSpPr>
          <a:xfrm>
            <a:off x="12668393" y="3641787"/>
            <a:ext cx="3405029" cy="757432"/>
            <a:chOff x="12619878" y="3862362"/>
            <a:chExt cx="3405029" cy="757432"/>
          </a:xfrm>
        </p:grpSpPr>
        <p:grpSp>
          <p:nvGrpSpPr>
            <p:cNvPr id="26" name="Group 26"/>
            <p:cNvGrpSpPr/>
            <p:nvPr/>
          </p:nvGrpSpPr>
          <p:grpSpPr>
            <a:xfrm>
              <a:off x="12619878" y="3862362"/>
              <a:ext cx="3405029" cy="757432"/>
              <a:chOff x="0" y="0"/>
              <a:chExt cx="836080" cy="185982"/>
            </a:xfrm>
          </p:grpSpPr>
          <p:sp>
            <p:nvSpPr>
              <p:cNvPr id="27" name="Freeform 27"/>
              <p:cNvSpPr/>
              <p:nvPr/>
            </p:nvSpPr>
            <p:spPr>
              <a:xfrm>
                <a:off x="0" y="0"/>
                <a:ext cx="836080" cy="185982"/>
              </a:xfrm>
              <a:custGeom>
                <a:avLst/>
                <a:gdLst/>
                <a:ahLst/>
                <a:cxnLst/>
                <a:rect l="l" t="t" r="r" b="b"/>
                <a:pathLst>
                  <a:path w="836080" h="185982">
                    <a:moveTo>
                      <a:pt x="92991" y="0"/>
                    </a:moveTo>
                    <a:lnTo>
                      <a:pt x="743089" y="0"/>
                    </a:lnTo>
                    <a:cubicBezTo>
                      <a:pt x="794446" y="0"/>
                      <a:pt x="836080" y="41633"/>
                      <a:pt x="836080" y="92991"/>
                    </a:cubicBezTo>
                    <a:lnTo>
                      <a:pt x="836080" y="92991"/>
                    </a:lnTo>
                    <a:cubicBezTo>
                      <a:pt x="836080" y="117654"/>
                      <a:pt x="826283" y="141306"/>
                      <a:pt x="808843" y="158746"/>
                    </a:cubicBezTo>
                    <a:cubicBezTo>
                      <a:pt x="791404" y="176185"/>
                      <a:pt x="767752" y="185982"/>
                      <a:pt x="743089" y="185982"/>
                    </a:cubicBezTo>
                    <a:lnTo>
                      <a:pt x="92991" y="185982"/>
                    </a:lnTo>
                    <a:cubicBezTo>
                      <a:pt x="41633" y="185982"/>
                      <a:pt x="0" y="144348"/>
                      <a:pt x="0" y="92991"/>
                    </a:cubicBezTo>
                    <a:lnTo>
                      <a:pt x="0" y="92991"/>
                    </a:lnTo>
                    <a:cubicBezTo>
                      <a:pt x="0" y="41633"/>
                      <a:pt x="41633" y="0"/>
                      <a:pt x="92991" y="0"/>
                    </a:cubicBezTo>
                    <a:close/>
                  </a:path>
                </a:pathLst>
              </a:custGeom>
              <a:solidFill>
                <a:srgbClr val="073064"/>
              </a:solidFill>
              <a:ln cap="rnd">
                <a:noFill/>
                <a:prstDash val="solid"/>
                <a:round/>
              </a:ln>
            </p:spPr>
            <p:txBody>
              <a:bodyPr/>
              <a:lstStyle/>
              <a:p>
                <a:endParaRPr lang="pl-PL"/>
              </a:p>
            </p:txBody>
          </p:sp>
          <p:sp>
            <p:nvSpPr>
              <p:cNvPr id="28" name="TextBox 28"/>
              <p:cNvSpPr txBox="1"/>
              <p:nvPr/>
            </p:nvSpPr>
            <p:spPr>
              <a:xfrm>
                <a:off x="0" y="-47625"/>
                <a:ext cx="836080" cy="233607"/>
              </a:xfrm>
              <a:prstGeom prst="rect">
                <a:avLst/>
              </a:prstGeom>
            </p:spPr>
            <p:txBody>
              <a:bodyPr lIns="50800" tIns="50800" rIns="50800" bIns="50800" rtlCol="0" anchor="ctr"/>
              <a:lstStyle/>
              <a:p>
                <a:pPr algn="ctr">
                  <a:lnSpc>
                    <a:spcPts val="3499"/>
                  </a:lnSpc>
                </a:pPr>
                <a:endParaRPr/>
              </a:p>
            </p:txBody>
          </p:sp>
        </p:grpSp>
        <p:sp>
          <p:nvSpPr>
            <p:cNvPr id="33" name="TextBox 33"/>
            <p:cNvSpPr txBox="1"/>
            <p:nvPr/>
          </p:nvSpPr>
          <p:spPr>
            <a:xfrm>
              <a:off x="13120387" y="4019134"/>
              <a:ext cx="2321294" cy="406458"/>
            </a:xfrm>
            <a:prstGeom prst="rect">
              <a:avLst/>
            </a:prstGeom>
          </p:spPr>
          <p:txBody>
            <a:bodyPr lIns="0" tIns="0" rIns="0" bIns="0" rtlCol="0" anchor="t">
              <a:spAutoFit/>
            </a:bodyPr>
            <a:lstStyle/>
            <a:p>
              <a:pPr algn="ctr">
                <a:lnSpc>
                  <a:spcPts val="3360"/>
                </a:lnSpc>
                <a:spcBef>
                  <a:spcPct val="0"/>
                </a:spcBef>
              </a:pPr>
              <a:r>
                <a:rPr lang="pl-PL" sz="2400" dirty="0">
                  <a:solidFill>
                    <a:srgbClr val="FFFFFF"/>
                  </a:solidFill>
                  <a:latin typeface="Open Sans 1 Bold"/>
                </a:rPr>
                <a:t>Doskonalenie</a:t>
              </a:r>
              <a:endParaRPr lang="en-US" sz="2400" dirty="0">
                <a:solidFill>
                  <a:srgbClr val="FFFFFF"/>
                </a:solidFill>
                <a:latin typeface="Open Sans 1 Bold"/>
              </a:endParaRPr>
            </a:p>
          </p:txBody>
        </p:sp>
      </p:grpSp>
      <p:sp>
        <p:nvSpPr>
          <p:cNvPr id="45" name="Freeform 4">
            <a:extLst>
              <a:ext uri="{FF2B5EF4-FFF2-40B4-BE49-F238E27FC236}">
                <a16:creationId xmlns:a16="http://schemas.microsoft.com/office/drawing/2014/main" id="{320C1461-4EB0-ED16-BF0B-B2D73DE64266}"/>
              </a:ext>
            </a:extLst>
          </p:cNvPr>
          <p:cNvSpPr/>
          <p:nvPr/>
        </p:nvSpPr>
        <p:spPr>
          <a:xfrm>
            <a:off x="1734029" y="7607519"/>
            <a:ext cx="14817468" cy="2287210"/>
          </a:xfrm>
          <a:custGeom>
            <a:avLst/>
            <a:gdLst/>
            <a:ahLst/>
            <a:cxnLst/>
            <a:rect l="l" t="t" r="r" b="b"/>
            <a:pathLst>
              <a:path w="1062901" h="1544399">
                <a:moveTo>
                  <a:pt x="0" y="0"/>
                </a:moveTo>
                <a:lnTo>
                  <a:pt x="1062901" y="0"/>
                </a:lnTo>
                <a:lnTo>
                  <a:pt x="1062901" y="1544399"/>
                </a:lnTo>
                <a:lnTo>
                  <a:pt x="0" y="1544399"/>
                </a:lnTo>
                <a:close/>
              </a:path>
            </a:pathLst>
          </a:custGeom>
          <a:solidFill>
            <a:srgbClr val="FFFFFF"/>
          </a:solidFill>
        </p:spPr>
        <p:txBody>
          <a:bodyPr/>
          <a:lstStyle/>
          <a:p>
            <a:endParaRPr lang="pl-PL" dirty="0"/>
          </a:p>
        </p:txBody>
      </p:sp>
      <p:sp>
        <p:nvSpPr>
          <p:cNvPr id="37" name="TextBox 37"/>
          <p:cNvSpPr txBox="1"/>
          <p:nvPr/>
        </p:nvSpPr>
        <p:spPr>
          <a:xfrm>
            <a:off x="1777593" y="7628934"/>
            <a:ext cx="14817467" cy="2272353"/>
          </a:xfrm>
          <a:prstGeom prst="rect">
            <a:avLst/>
          </a:prstGeom>
        </p:spPr>
        <p:txBody>
          <a:bodyPr wrap="square" lIns="0" tIns="0" rIns="0" bIns="0" rtlCol="0" anchor="t">
            <a:spAutoFit/>
          </a:bodyPr>
          <a:lstStyle/>
          <a:p>
            <a:pPr algn="ctr">
              <a:lnSpc>
                <a:spcPts val="3600"/>
              </a:lnSpc>
            </a:pPr>
            <a:r>
              <a:rPr lang="pl-PL" sz="2400" dirty="0">
                <a:solidFill>
                  <a:srgbClr val="073064"/>
                </a:solidFill>
                <a:latin typeface="Open Sans 1"/>
              </a:rPr>
              <a:t>Audyt i monitorowanie stanowią nieodłączną część strategii utrzymania bezpieczeństwa technicznego i formalnego na platformie </a:t>
            </a:r>
            <a:r>
              <a:rPr lang="pl-PL" sz="2400" dirty="0" err="1">
                <a:solidFill>
                  <a:srgbClr val="073064"/>
                </a:solidFill>
                <a:latin typeface="Open Sans 1"/>
              </a:rPr>
              <a:t>SingleRoom</a:t>
            </a:r>
            <a:r>
              <a:rPr lang="pl-PL" sz="2400" dirty="0">
                <a:solidFill>
                  <a:srgbClr val="073064"/>
                </a:solidFill>
                <a:latin typeface="Open Sans 1"/>
              </a:rPr>
              <a:t>. Ciągłe doskonalenie, szybka reakcja na incydenty, oraz zgodność z regulacjami prawnymi i branżowymi są kluczowe dla zapewnienia użytkownikom bezpiecznego środowiska podczas korzystania z platformy. Systematyczne przeglądy i nadzór nad aktywnościami są fundamentem dla utrzymania najwyższych standardów bezpieczeństwa.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40000"/>
            </a:blip>
            <a:stretch>
              <a:fillRect t="-70731" b="-70731"/>
            </a:stretch>
          </a:blipFill>
        </p:spPr>
        <p:txBody>
          <a:bodyPr/>
          <a:lstStyle/>
          <a:p>
            <a:endParaRPr lang="pl-PL"/>
          </a:p>
        </p:txBody>
      </p:sp>
      <p:grpSp>
        <p:nvGrpSpPr>
          <p:cNvPr id="3" name="Group 3"/>
          <p:cNvGrpSpPr/>
          <p:nvPr/>
        </p:nvGrpSpPr>
        <p:grpSpPr>
          <a:xfrm rot="-242239">
            <a:off x="6172058" y="7522121"/>
            <a:ext cx="6596665" cy="3472358"/>
            <a:chOff x="0" y="0"/>
            <a:chExt cx="1526045" cy="803281"/>
          </a:xfrm>
        </p:grpSpPr>
        <p:sp>
          <p:nvSpPr>
            <p:cNvPr id="4" name="Freeform 4"/>
            <p:cNvSpPr/>
            <p:nvPr/>
          </p:nvSpPr>
          <p:spPr>
            <a:xfrm>
              <a:off x="0" y="0"/>
              <a:ext cx="1526045" cy="803281"/>
            </a:xfrm>
            <a:custGeom>
              <a:avLst/>
              <a:gdLst/>
              <a:ahLst/>
              <a:cxnLst/>
              <a:rect l="l" t="t" r="r" b="b"/>
              <a:pathLst>
                <a:path w="1526045" h="803281">
                  <a:moveTo>
                    <a:pt x="0" y="0"/>
                  </a:moveTo>
                  <a:lnTo>
                    <a:pt x="1526045" y="0"/>
                  </a:lnTo>
                  <a:lnTo>
                    <a:pt x="1526045" y="803281"/>
                  </a:lnTo>
                  <a:lnTo>
                    <a:pt x="0" y="803281"/>
                  </a:lnTo>
                  <a:close/>
                </a:path>
              </a:pathLst>
            </a:custGeom>
            <a:solidFill>
              <a:srgbClr val="FFFFFF"/>
            </a:solidFill>
          </p:spPr>
          <p:txBody>
            <a:bodyPr/>
            <a:lstStyle/>
            <a:p>
              <a:endParaRPr lang="pl-PL"/>
            </a:p>
          </p:txBody>
        </p:sp>
        <p:sp>
          <p:nvSpPr>
            <p:cNvPr id="5" name="TextBox 5"/>
            <p:cNvSpPr txBox="1"/>
            <p:nvPr/>
          </p:nvSpPr>
          <p:spPr>
            <a:xfrm>
              <a:off x="0" y="-47625"/>
              <a:ext cx="1526045" cy="850906"/>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rot="-242239">
            <a:off x="6342450" y="7695189"/>
            <a:ext cx="6253434" cy="3124197"/>
            <a:chOff x="0" y="0"/>
            <a:chExt cx="8337911" cy="4165596"/>
          </a:xfrm>
        </p:grpSpPr>
        <p:pic>
          <p:nvPicPr>
            <p:cNvPr id="7" name="Picture 7"/>
            <p:cNvPicPr>
              <a:picLocks noChangeAspect="1"/>
            </p:cNvPicPr>
            <p:nvPr/>
          </p:nvPicPr>
          <p:blipFill>
            <a:blip r:embed="rId4"/>
            <a:srcRect l="15045" t="46061" r="12888"/>
            <a:stretch>
              <a:fillRect/>
            </a:stretch>
          </p:blipFill>
          <p:spPr>
            <a:xfrm>
              <a:off x="0" y="0"/>
              <a:ext cx="8337911" cy="4165596"/>
            </a:xfrm>
            <a:prstGeom prst="rect">
              <a:avLst/>
            </a:prstGeom>
          </p:spPr>
        </p:pic>
      </p:grpSp>
      <p:grpSp>
        <p:nvGrpSpPr>
          <p:cNvPr id="8" name="Group 8"/>
          <p:cNvGrpSpPr/>
          <p:nvPr/>
        </p:nvGrpSpPr>
        <p:grpSpPr>
          <a:xfrm rot="142412">
            <a:off x="13911349" y="3886830"/>
            <a:ext cx="4586419" cy="3377353"/>
            <a:chOff x="0" y="0"/>
            <a:chExt cx="1179253" cy="868379"/>
          </a:xfrm>
        </p:grpSpPr>
        <p:sp>
          <p:nvSpPr>
            <p:cNvPr id="9" name="Freeform 9"/>
            <p:cNvSpPr/>
            <p:nvPr/>
          </p:nvSpPr>
          <p:spPr>
            <a:xfrm>
              <a:off x="0" y="0"/>
              <a:ext cx="1179253" cy="868379"/>
            </a:xfrm>
            <a:custGeom>
              <a:avLst/>
              <a:gdLst/>
              <a:ahLst/>
              <a:cxnLst/>
              <a:rect l="l" t="t" r="r" b="b"/>
              <a:pathLst>
                <a:path w="1179253" h="868379">
                  <a:moveTo>
                    <a:pt x="0" y="0"/>
                  </a:moveTo>
                  <a:lnTo>
                    <a:pt x="1179253" y="0"/>
                  </a:lnTo>
                  <a:lnTo>
                    <a:pt x="1179253" y="868379"/>
                  </a:lnTo>
                  <a:lnTo>
                    <a:pt x="0" y="868379"/>
                  </a:lnTo>
                  <a:close/>
                </a:path>
              </a:pathLst>
            </a:custGeom>
            <a:solidFill>
              <a:srgbClr val="FFFFFF"/>
            </a:solidFill>
          </p:spPr>
          <p:txBody>
            <a:bodyPr/>
            <a:lstStyle/>
            <a:p>
              <a:endParaRPr lang="pl-PL"/>
            </a:p>
          </p:txBody>
        </p:sp>
        <p:sp>
          <p:nvSpPr>
            <p:cNvPr id="10" name="TextBox 10"/>
            <p:cNvSpPr txBox="1"/>
            <p:nvPr/>
          </p:nvSpPr>
          <p:spPr>
            <a:xfrm>
              <a:off x="0" y="-47625"/>
              <a:ext cx="1179253" cy="916004"/>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rot="142412">
            <a:off x="14092095" y="4064192"/>
            <a:ext cx="4224928" cy="3022630"/>
            <a:chOff x="0" y="0"/>
            <a:chExt cx="5633237" cy="4030174"/>
          </a:xfrm>
        </p:grpSpPr>
        <p:pic>
          <p:nvPicPr>
            <p:cNvPr id="12" name="Picture 12"/>
            <p:cNvPicPr>
              <a:picLocks noChangeAspect="1"/>
            </p:cNvPicPr>
            <p:nvPr/>
          </p:nvPicPr>
          <p:blipFill>
            <a:blip r:embed="rId5"/>
            <a:srcRect l="6879" t="15817" r="14724"/>
            <a:stretch>
              <a:fillRect/>
            </a:stretch>
          </p:blipFill>
          <p:spPr>
            <a:xfrm>
              <a:off x="0" y="0"/>
              <a:ext cx="5633237" cy="4030174"/>
            </a:xfrm>
            <a:prstGeom prst="rect">
              <a:avLst/>
            </a:prstGeom>
          </p:spPr>
        </p:pic>
      </p:grpSp>
      <p:grpSp>
        <p:nvGrpSpPr>
          <p:cNvPr id="13" name="Group 13"/>
          <p:cNvGrpSpPr/>
          <p:nvPr/>
        </p:nvGrpSpPr>
        <p:grpSpPr>
          <a:xfrm rot="-336660">
            <a:off x="13230707" y="7114743"/>
            <a:ext cx="4515735" cy="3325302"/>
            <a:chOff x="0" y="0"/>
            <a:chExt cx="1179253" cy="868379"/>
          </a:xfrm>
        </p:grpSpPr>
        <p:sp>
          <p:nvSpPr>
            <p:cNvPr id="14" name="Freeform 14"/>
            <p:cNvSpPr/>
            <p:nvPr/>
          </p:nvSpPr>
          <p:spPr>
            <a:xfrm>
              <a:off x="0" y="0"/>
              <a:ext cx="1179253" cy="868379"/>
            </a:xfrm>
            <a:custGeom>
              <a:avLst/>
              <a:gdLst/>
              <a:ahLst/>
              <a:cxnLst/>
              <a:rect l="l" t="t" r="r" b="b"/>
              <a:pathLst>
                <a:path w="1179253" h="868379">
                  <a:moveTo>
                    <a:pt x="0" y="0"/>
                  </a:moveTo>
                  <a:lnTo>
                    <a:pt x="1179253" y="0"/>
                  </a:lnTo>
                  <a:lnTo>
                    <a:pt x="1179253" y="868379"/>
                  </a:lnTo>
                  <a:lnTo>
                    <a:pt x="0" y="868379"/>
                  </a:lnTo>
                  <a:close/>
                </a:path>
              </a:pathLst>
            </a:custGeom>
            <a:solidFill>
              <a:srgbClr val="FFFFFF"/>
            </a:solidFill>
          </p:spPr>
          <p:txBody>
            <a:bodyPr/>
            <a:lstStyle/>
            <a:p>
              <a:endParaRPr lang="pl-PL"/>
            </a:p>
          </p:txBody>
        </p:sp>
        <p:sp>
          <p:nvSpPr>
            <p:cNvPr id="15" name="TextBox 15"/>
            <p:cNvSpPr txBox="1"/>
            <p:nvPr/>
          </p:nvSpPr>
          <p:spPr>
            <a:xfrm>
              <a:off x="0" y="-47625"/>
              <a:ext cx="1179253" cy="916004"/>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rot="-336660">
            <a:off x="13408667" y="7289371"/>
            <a:ext cx="4159815" cy="2976046"/>
            <a:chOff x="0" y="0"/>
            <a:chExt cx="5546420" cy="3968062"/>
          </a:xfrm>
        </p:grpSpPr>
        <p:pic>
          <p:nvPicPr>
            <p:cNvPr id="17" name="Picture 17"/>
            <p:cNvPicPr>
              <a:picLocks noChangeAspect="1"/>
            </p:cNvPicPr>
            <p:nvPr/>
          </p:nvPicPr>
          <p:blipFill>
            <a:blip r:embed="rId6"/>
            <a:srcRect l="16046" t="6348" r="5623" b="9696"/>
            <a:stretch>
              <a:fillRect/>
            </a:stretch>
          </p:blipFill>
          <p:spPr>
            <a:xfrm>
              <a:off x="0" y="0"/>
              <a:ext cx="5546420" cy="3968062"/>
            </a:xfrm>
            <a:prstGeom prst="rect">
              <a:avLst/>
            </a:prstGeom>
          </p:spPr>
        </p:pic>
      </p:grpSp>
      <p:grpSp>
        <p:nvGrpSpPr>
          <p:cNvPr id="18" name="Group 18"/>
          <p:cNvGrpSpPr/>
          <p:nvPr/>
        </p:nvGrpSpPr>
        <p:grpSpPr>
          <a:xfrm rot="-198468">
            <a:off x="13730643" y="174101"/>
            <a:ext cx="4586419" cy="3377353"/>
            <a:chOff x="0" y="0"/>
            <a:chExt cx="1179253" cy="868379"/>
          </a:xfrm>
        </p:grpSpPr>
        <p:sp>
          <p:nvSpPr>
            <p:cNvPr id="19" name="Freeform 19"/>
            <p:cNvSpPr/>
            <p:nvPr/>
          </p:nvSpPr>
          <p:spPr>
            <a:xfrm>
              <a:off x="0" y="0"/>
              <a:ext cx="1179253" cy="868379"/>
            </a:xfrm>
            <a:custGeom>
              <a:avLst/>
              <a:gdLst/>
              <a:ahLst/>
              <a:cxnLst/>
              <a:rect l="l" t="t" r="r" b="b"/>
              <a:pathLst>
                <a:path w="1179253" h="868379">
                  <a:moveTo>
                    <a:pt x="0" y="0"/>
                  </a:moveTo>
                  <a:lnTo>
                    <a:pt x="1179253" y="0"/>
                  </a:lnTo>
                  <a:lnTo>
                    <a:pt x="1179253" y="868379"/>
                  </a:lnTo>
                  <a:lnTo>
                    <a:pt x="0" y="868379"/>
                  </a:lnTo>
                  <a:close/>
                </a:path>
              </a:pathLst>
            </a:custGeom>
            <a:solidFill>
              <a:srgbClr val="FFFFFF"/>
            </a:solidFill>
          </p:spPr>
          <p:txBody>
            <a:bodyPr/>
            <a:lstStyle/>
            <a:p>
              <a:endParaRPr lang="pl-PL"/>
            </a:p>
          </p:txBody>
        </p:sp>
        <p:sp>
          <p:nvSpPr>
            <p:cNvPr id="20" name="TextBox 20"/>
            <p:cNvSpPr txBox="1"/>
            <p:nvPr/>
          </p:nvSpPr>
          <p:spPr>
            <a:xfrm>
              <a:off x="0" y="-47625"/>
              <a:ext cx="1179253" cy="916004"/>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rot="165774">
            <a:off x="-740441" y="181031"/>
            <a:ext cx="4586419" cy="3377353"/>
            <a:chOff x="0" y="0"/>
            <a:chExt cx="1179253" cy="868379"/>
          </a:xfrm>
        </p:grpSpPr>
        <p:sp>
          <p:nvSpPr>
            <p:cNvPr id="22" name="Freeform 22"/>
            <p:cNvSpPr/>
            <p:nvPr/>
          </p:nvSpPr>
          <p:spPr>
            <a:xfrm>
              <a:off x="0" y="0"/>
              <a:ext cx="1179253" cy="868379"/>
            </a:xfrm>
            <a:custGeom>
              <a:avLst/>
              <a:gdLst/>
              <a:ahLst/>
              <a:cxnLst/>
              <a:rect l="l" t="t" r="r" b="b"/>
              <a:pathLst>
                <a:path w="1179253" h="868379">
                  <a:moveTo>
                    <a:pt x="0" y="0"/>
                  </a:moveTo>
                  <a:lnTo>
                    <a:pt x="1179253" y="0"/>
                  </a:lnTo>
                  <a:lnTo>
                    <a:pt x="1179253" y="868379"/>
                  </a:lnTo>
                  <a:lnTo>
                    <a:pt x="0" y="868379"/>
                  </a:lnTo>
                  <a:close/>
                </a:path>
              </a:pathLst>
            </a:custGeom>
            <a:solidFill>
              <a:srgbClr val="FFFFFF"/>
            </a:solidFill>
          </p:spPr>
          <p:txBody>
            <a:bodyPr/>
            <a:lstStyle/>
            <a:p>
              <a:endParaRPr lang="pl-PL"/>
            </a:p>
          </p:txBody>
        </p:sp>
        <p:sp>
          <p:nvSpPr>
            <p:cNvPr id="23" name="TextBox 23"/>
            <p:cNvSpPr txBox="1"/>
            <p:nvPr/>
          </p:nvSpPr>
          <p:spPr>
            <a:xfrm>
              <a:off x="0" y="-47625"/>
              <a:ext cx="1179253" cy="916004"/>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rot="-150604">
            <a:off x="-553692" y="3903266"/>
            <a:ext cx="4586419" cy="3377353"/>
            <a:chOff x="0" y="0"/>
            <a:chExt cx="1179253" cy="868379"/>
          </a:xfrm>
        </p:grpSpPr>
        <p:sp>
          <p:nvSpPr>
            <p:cNvPr id="25" name="Freeform 25"/>
            <p:cNvSpPr/>
            <p:nvPr/>
          </p:nvSpPr>
          <p:spPr>
            <a:xfrm>
              <a:off x="0" y="0"/>
              <a:ext cx="1179253" cy="868379"/>
            </a:xfrm>
            <a:custGeom>
              <a:avLst/>
              <a:gdLst/>
              <a:ahLst/>
              <a:cxnLst/>
              <a:rect l="l" t="t" r="r" b="b"/>
              <a:pathLst>
                <a:path w="1179253" h="868379">
                  <a:moveTo>
                    <a:pt x="0" y="0"/>
                  </a:moveTo>
                  <a:lnTo>
                    <a:pt x="1179253" y="0"/>
                  </a:lnTo>
                  <a:lnTo>
                    <a:pt x="1179253" y="868379"/>
                  </a:lnTo>
                  <a:lnTo>
                    <a:pt x="0" y="868379"/>
                  </a:lnTo>
                  <a:close/>
                </a:path>
              </a:pathLst>
            </a:custGeom>
            <a:solidFill>
              <a:srgbClr val="FFFFFF"/>
            </a:solidFill>
          </p:spPr>
          <p:txBody>
            <a:bodyPr/>
            <a:lstStyle/>
            <a:p>
              <a:endParaRPr lang="pl-PL"/>
            </a:p>
          </p:txBody>
        </p:sp>
        <p:sp>
          <p:nvSpPr>
            <p:cNvPr id="26" name="TextBox 26"/>
            <p:cNvSpPr txBox="1"/>
            <p:nvPr/>
          </p:nvSpPr>
          <p:spPr>
            <a:xfrm>
              <a:off x="0" y="-47625"/>
              <a:ext cx="1179253" cy="916004"/>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rot="-198468">
            <a:off x="13907257" y="351701"/>
            <a:ext cx="4224928" cy="3022630"/>
            <a:chOff x="0" y="0"/>
            <a:chExt cx="5633237" cy="4030174"/>
          </a:xfrm>
        </p:grpSpPr>
        <p:pic>
          <p:nvPicPr>
            <p:cNvPr id="28" name="Picture 28"/>
            <p:cNvPicPr>
              <a:picLocks noChangeAspect="1"/>
            </p:cNvPicPr>
            <p:nvPr/>
          </p:nvPicPr>
          <p:blipFill>
            <a:blip r:embed="rId7"/>
            <a:srcRect l="21075" r="2809" b="18266"/>
            <a:stretch>
              <a:fillRect/>
            </a:stretch>
          </p:blipFill>
          <p:spPr>
            <a:xfrm>
              <a:off x="0" y="0"/>
              <a:ext cx="5633237" cy="4030174"/>
            </a:xfrm>
            <a:prstGeom prst="rect">
              <a:avLst/>
            </a:prstGeom>
          </p:spPr>
        </p:pic>
      </p:grpSp>
      <p:grpSp>
        <p:nvGrpSpPr>
          <p:cNvPr id="29" name="Group 29"/>
          <p:cNvGrpSpPr/>
          <p:nvPr/>
        </p:nvGrpSpPr>
        <p:grpSpPr>
          <a:xfrm rot="165774">
            <a:off x="-563829" y="358193"/>
            <a:ext cx="4224928" cy="3022630"/>
            <a:chOff x="0" y="0"/>
            <a:chExt cx="5633237" cy="4030174"/>
          </a:xfrm>
        </p:grpSpPr>
        <p:pic>
          <p:nvPicPr>
            <p:cNvPr id="30" name="Picture 30"/>
            <p:cNvPicPr>
              <a:picLocks noChangeAspect="1"/>
            </p:cNvPicPr>
            <p:nvPr/>
          </p:nvPicPr>
          <p:blipFill>
            <a:blip r:embed="rId8"/>
            <a:srcRect l="3349" r="3349"/>
            <a:stretch>
              <a:fillRect/>
            </a:stretch>
          </p:blipFill>
          <p:spPr>
            <a:xfrm>
              <a:off x="0" y="0"/>
              <a:ext cx="5633237" cy="4030174"/>
            </a:xfrm>
            <a:prstGeom prst="rect">
              <a:avLst/>
            </a:prstGeom>
          </p:spPr>
        </p:pic>
      </p:grpSp>
      <p:grpSp>
        <p:nvGrpSpPr>
          <p:cNvPr id="31" name="Group 31"/>
          <p:cNvGrpSpPr/>
          <p:nvPr/>
        </p:nvGrpSpPr>
        <p:grpSpPr>
          <a:xfrm rot="-150604">
            <a:off x="-377081" y="4080808"/>
            <a:ext cx="4224928" cy="3022630"/>
            <a:chOff x="0" y="0"/>
            <a:chExt cx="5633237" cy="4030174"/>
          </a:xfrm>
        </p:grpSpPr>
        <p:pic>
          <p:nvPicPr>
            <p:cNvPr id="32" name="Picture 32"/>
            <p:cNvPicPr>
              <a:picLocks noChangeAspect="1"/>
            </p:cNvPicPr>
            <p:nvPr/>
          </p:nvPicPr>
          <p:blipFill>
            <a:blip r:embed="rId9"/>
            <a:srcRect l="3436" r="3436"/>
            <a:stretch>
              <a:fillRect/>
            </a:stretch>
          </p:blipFill>
          <p:spPr>
            <a:xfrm flipH="1">
              <a:off x="0" y="0"/>
              <a:ext cx="5633237" cy="4030174"/>
            </a:xfrm>
            <a:prstGeom prst="rect">
              <a:avLst/>
            </a:prstGeom>
          </p:spPr>
        </p:pic>
      </p:grpSp>
      <p:grpSp>
        <p:nvGrpSpPr>
          <p:cNvPr id="33" name="Group 33"/>
          <p:cNvGrpSpPr/>
          <p:nvPr/>
        </p:nvGrpSpPr>
        <p:grpSpPr>
          <a:xfrm rot="586738">
            <a:off x="1141254" y="7130361"/>
            <a:ext cx="4473318" cy="3294067"/>
            <a:chOff x="0" y="0"/>
            <a:chExt cx="1179253" cy="868379"/>
          </a:xfrm>
        </p:grpSpPr>
        <p:sp>
          <p:nvSpPr>
            <p:cNvPr id="34" name="Freeform 34"/>
            <p:cNvSpPr/>
            <p:nvPr/>
          </p:nvSpPr>
          <p:spPr>
            <a:xfrm>
              <a:off x="0" y="0"/>
              <a:ext cx="1179253" cy="868379"/>
            </a:xfrm>
            <a:custGeom>
              <a:avLst/>
              <a:gdLst/>
              <a:ahLst/>
              <a:cxnLst/>
              <a:rect l="l" t="t" r="r" b="b"/>
              <a:pathLst>
                <a:path w="1179253" h="868379">
                  <a:moveTo>
                    <a:pt x="0" y="0"/>
                  </a:moveTo>
                  <a:lnTo>
                    <a:pt x="1179253" y="0"/>
                  </a:lnTo>
                  <a:lnTo>
                    <a:pt x="1179253" y="868379"/>
                  </a:lnTo>
                  <a:lnTo>
                    <a:pt x="0" y="868379"/>
                  </a:lnTo>
                  <a:close/>
                </a:path>
              </a:pathLst>
            </a:custGeom>
            <a:solidFill>
              <a:srgbClr val="FFFFFF"/>
            </a:solidFill>
          </p:spPr>
          <p:txBody>
            <a:bodyPr/>
            <a:lstStyle/>
            <a:p>
              <a:endParaRPr lang="pl-PL"/>
            </a:p>
          </p:txBody>
        </p:sp>
        <p:sp>
          <p:nvSpPr>
            <p:cNvPr id="35" name="TextBox 35"/>
            <p:cNvSpPr txBox="1"/>
            <p:nvPr/>
          </p:nvSpPr>
          <p:spPr>
            <a:xfrm>
              <a:off x="0" y="-47625"/>
              <a:ext cx="1179253" cy="916004"/>
            </a:xfrm>
            <a:prstGeom prst="rect">
              <a:avLst/>
            </a:prstGeom>
          </p:spPr>
          <p:txBody>
            <a:bodyPr lIns="50800" tIns="50800" rIns="50800" bIns="50800" rtlCol="0" anchor="ctr"/>
            <a:lstStyle/>
            <a:p>
              <a:pPr algn="ctr">
                <a:lnSpc>
                  <a:spcPts val="3499"/>
                </a:lnSpc>
              </a:pPr>
              <a:endParaRPr/>
            </a:p>
          </p:txBody>
        </p:sp>
      </p:grpSp>
      <p:grpSp>
        <p:nvGrpSpPr>
          <p:cNvPr id="36" name="Group 36"/>
          <p:cNvGrpSpPr/>
          <p:nvPr/>
        </p:nvGrpSpPr>
        <p:grpSpPr>
          <a:xfrm rot="586738">
            <a:off x="1317542" y="7303349"/>
            <a:ext cx="4120741" cy="2948092"/>
            <a:chOff x="0" y="0"/>
            <a:chExt cx="5494322" cy="3930789"/>
          </a:xfrm>
        </p:grpSpPr>
        <p:pic>
          <p:nvPicPr>
            <p:cNvPr id="37" name="Picture 37"/>
            <p:cNvPicPr>
              <a:picLocks noChangeAspect="1"/>
            </p:cNvPicPr>
            <p:nvPr/>
          </p:nvPicPr>
          <p:blipFill>
            <a:blip r:embed="rId10"/>
            <a:srcRect l="3349" r="3349"/>
            <a:stretch>
              <a:fillRect/>
            </a:stretch>
          </p:blipFill>
          <p:spPr>
            <a:xfrm>
              <a:off x="0" y="0"/>
              <a:ext cx="5494322" cy="3930789"/>
            </a:xfrm>
            <a:prstGeom prst="rect">
              <a:avLst/>
            </a:prstGeom>
          </p:spPr>
        </p:pic>
      </p:grpSp>
      <p:sp>
        <p:nvSpPr>
          <p:cNvPr id="38" name="TextBox 38"/>
          <p:cNvSpPr txBox="1"/>
          <p:nvPr/>
        </p:nvSpPr>
        <p:spPr>
          <a:xfrm>
            <a:off x="5639677" y="843312"/>
            <a:ext cx="7439284" cy="1598656"/>
          </a:xfrm>
          <a:prstGeom prst="rect">
            <a:avLst/>
          </a:prstGeom>
        </p:spPr>
        <p:txBody>
          <a:bodyPr lIns="0" tIns="0" rIns="0" bIns="0" rtlCol="0" anchor="t">
            <a:spAutoFit/>
          </a:bodyPr>
          <a:lstStyle/>
          <a:p>
            <a:pPr algn="ctr">
              <a:lnSpc>
                <a:spcPts val="11663"/>
              </a:lnSpc>
            </a:pPr>
            <a:r>
              <a:rPr lang="en-US" sz="12959">
                <a:solidFill>
                  <a:srgbClr val="073064"/>
                </a:solidFill>
                <a:latin typeface="League Gothic"/>
              </a:rPr>
              <a:t>PODSUMOWANIE</a:t>
            </a:r>
          </a:p>
        </p:txBody>
      </p:sp>
      <p:sp>
        <p:nvSpPr>
          <p:cNvPr id="39" name="Freeform 39"/>
          <p:cNvSpPr/>
          <p:nvPr/>
        </p:nvSpPr>
        <p:spPr>
          <a:xfrm rot="-3071103" flipH="1">
            <a:off x="3156553" y="2230629"/>
            <a:ext cx="2947884" cy="2008246"/>
          </a:xfrm>
          <a:custGeom>
            <a:avLst/>
            <a:gdLst/>
            <a:ahLst/>
            <a:cxnLst/>
            <a:rect l="l" t="t" r="r" b="b"/>
            <a:pathLst>
              <a:path w="2947884" h="2008246">
                <a:moveTo>
                  <a:pt x="2947884" y="0"/>
                </a:moveTo>
                <a:lnTo>
                  <a:pt x="0" y="0"/>
                </a:lnTo>
                <a:lnTo>
                  <a:pt x="0" y="2008246"/>
                </a:lnTo>
                <a:lnTo>
                  <a:pt x="2947884" y="2008246"/>
                </a:lnTo>
                <a:lnTo>
                  <a:pt x="294788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l-PL"/>
          </a:p>
        </p:txBody>
      </p:sp>
      <p:sp>
        <p:nvSpPr>
          <p:cNvPr id="40" name="Freeform 40"/>
          <p:cNvSpPr/>
          <p:nvPr/>
        </p:nvSpPr>
        <p:spPr>
          <a:xfrm rot="-1270550">
            <a:off x="13000480" y="1567663"/>
            <a:ext cx="2107071" cy="2503451"/>
          </a:xfrm>
          <a:custGeom>
            <a:avLst/>
            <a:gdLst/>
            <a:ahLst/>
            <a:cxnLst/>
            <a:rect l="l" t="t" r="r" b="b"/>
            <a:pathLst>
              <a:path w="2107071" h="2503451">
                <a:moveTo>
                  <a:pt x="0" y="0"/>
                </a:moveTo>
                <a:lnTo>
                  <a:pt x="2107071" y="0"/>
                </a:lnTo>
                <a:lnTo>
                  <a:pt x="2107071" y="2503452"/>
                </a:lnTo>
                <a:lnTo>
                  <a:pt x="0" y="250345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l-PL"/>
          </a:p>
        </p:txBody>
      </p:sp>
      <p:sp>
        <p:nvSpPr>
          <p:cNvPr id="41" name="TextBox 41"/>
          <p:cNvSpPr txBox="1"/>
          <p:nvPr/>
        </p:nvSpPr>
        <p:spPr>
          <a:xfrm>
            <a:off x="6336759" y="2205799"/>
            <a:ext cx="5614481" cy="1598656"/>
          </a:xfrm>
          <a:prstGeom prst="rect">
            <a:avLst/>
          </a:prstGeom>
        </p:spPr>
        <p:txBody>
          <a:bodyPr lIns="0" tIns="0" rIns="0" bIns="0" rtlCol="0" anchor="t">
            <a:spAutoFit/>
          </a:bodyPr>
          <a:lstStyle/>
          <a:p>
            <a:pPr algn="ctr">
              <a:lnSpc>
                <a:spcPts val="11663"/>
              </a:lnSpc>
            </a:pPr>
            <a:r>
              <a:rPr lang="en-US" sz="12959">
                <a:solidFill>
                  <a:srgbClr val="F88932"/>
                </a:solidFill>
                <a:latin typeface="League Gothic"/>
              </a:rPr>
              <a:t>PROJEKTU</a:t>
            </a:r>
          </a:p>
        </p:txBody>
      </p:sp>
      <p:sp>
        <p:nvSpPr>
          <p:cNvPr id="42" name="TextBox 42"/>
          <p:cNvSpPr txBox="1"/>
          <p:nvPr/>
        </p:nvSpPr>
        <p:spPr>
          <a:xfrm>
            <a:off x="5485761" y="3737780"/>
            <a:ext cx="7593201" cy="4090035"/>
          </a:xfrm>
          <a:prstGeom prst="rect">
            <a:avLst/>
          </a:prstGeom>
        </p:spPr>
        <p:txBody>
          <a:bodyPr lIns="0" tIns="0" rIns="0" bIns="0" rtlCol="0" anchor="t">
            <a:spAutoFit/>
          </a:bodyPr>
          <a:lstStyle/>
          <a:p>
            <a:pPr algn="ctr">
              <a:lnSpc>
                <a:spcPts val="3600"/>
              </a:lnSpc>
            </a:pPr>
            <a:r>
              <a:rPr lang="en-US" sz="2400" dirty="0">
                <a:solidFill>
                  <a:srgbClr val="073064"/>
                </a:solidFill>
                <a:latin typeface="Open Sans 1"/>
              </a:rPr>
              <a:t>SingleRoom to </a:t>
            </a:r>
            <a:r>
              <a:rPr lang="en-US" sz="2400" dirty="0" err="1">
                <a:solidFill>
                  <a:srgbClr val="073064"/>
                </a:solidFill>
                <a:latin typeface="Open Sans 1"/>
              </a:rPr>
              <a:t>innowacyjna</a:t>
            </a:r>
            <a:r>
              <a:rPr lang="en-US" sz="2400" dirty="0">
                <a:solidFill>
                  <a:srgbClr val="073064"/>
                </a:solidFill>
                <a:latin typeface="Open Sans 1"/>
              </a:rPr>
              <a:t> </a:t>
            </a:r>
            <a:r>
              <a:rPr lang="en-US" sz="2400" dirty="0" err="1">
                <a:solidFill>
                  <a:srgbClr val="073064"/>
                </a:solidFill>
                <a:latin typeface="Open Sans 1"/>
              </a:rPr>
              <a:t>platforma</a:t>
            </a:r>
            <a:r>
              <a:rPr lang="en-US" sz="2400" dirty="0">
                <a:solidFill>
                  <a:srgbClr val="073064"/>
                </a:solidFill>
                <a:latin typeface="Open Sans 1"/>
              </a:rPr>
              <a:t> online, </a:t>
            </a:r>
            <a:r>
              <a:rPr lang="en-US" sz="2400" dirty="0" err="1">
                <a:solidFill>
                  <a:srgbClr val="073064"/>
                </a:solidFill>
                <a:latin typeface="Open Sans 1"/>
              </a:rPr>
              <a:t>która</a:t>
            </a:r>
            <a:r>
              <a:rPr lang="en-US" sz="2400" dirty="0">
                <a:solidFill>
                  <a:srgbClr val="073064"/>
                </a:solidFill>
                <a:latin typeface="Open Sans 1"/>
              </a:rPr>
              <a:t> </a:t>
            </a:r>
            <a:r>
              <a:rPr lang="en-US" sz="2400" dirty="0" err="1">
                <a:solidFill>
                  <a:srgbClr val="073064"/>
                </a:solidFill>
                <a:latin typeface="Open Sans 1"/>
              </a:rPr>
              <a:t>umożliwia</a:t>
            </a:r>
            <a:r>
              <a:rPr lang="en-US" sz="2400" dirty="0">
                <a:solidFill>
                  <a:srgbClr val="073064"/>
                </a:solidFill>
                <a:latin typeface="Open Sans 1"/>
              </a:rPr>
              <a:t> </a:t>
            </a:r>
            <a:r>
              <a:rPr lang="en-US" sz="2400" dirty="0" err="1">
                <a:solidFill>
                  <a:srgbClr val="073064"/>
                </a:solidFill>
                <a:latin typeface="Open Sans 1"/>
              </a:rPr>
              <a:t>użytkownikom</a:t>
            </a:r>
            <a:r>
              <a:rPr lang="en-US" sz="2400" dirty="0">
                <a:solidFill>
                  <a:srgbClr val="073064"/>
                </a:solidFill>
                <a:latin typeface="Open Sans 1"/>
              </a:rPr>
              <a:t> </a:t>
            </a:r>
            <a:r>
              <a:rPr lang="en-US" sz="2400" dirty="0" err="1">
                <a:solidFill>
                  <a:srgbClr val="073064"/>
                </a:solidFill>
                <a:latin typeface="Open Sans 1"/>
              </a:rPr>
              <a:t>szukanie</a:t>
            </a:r>
            <a:r>
              <a:rPr lang="en-US" sz="2400" dirty="0">
                <a:solidFill>
                  <a:srgbClr val="073064"/>
                </a:solidFill>
                <a:latin typeface="Open Sans 1"/>
              </a:rPr>
              <a:t> </a:t>
            </a:r>
            <a:r>
              <a:rPr lang="en-US" sz="2400" dirty="0" err="1">
                <a:solidFill>
                  <a:srgbClr val="073064"/>
                </a:solidFill>
                <a:latin typeface="Open Sans 1"/>
              </a:rPr>
              <a:t>współtowarzyszy</a:t>
            </a:r>
            <a:r>
              <a:rPr lang="en-US" sz="2400" dirty="0">
                <a:solidFill>
                  <a:srgbClr val="073064"/>
                </a:solidFill>
                <a:latin typeface="Open Sans 1"/>
              </a:rPr>
              <a:t> do </a:t>
            </a:r>
            <a:r>
              <a:rPr lang="en-US" sz="2400" dirty="0" err="1">
                <a:solidFill>
                  <a:srgbClr val="073064"/>
                </a:solidFill>
                <a:latin typeface="Open Sans 1"/>
              </a:rPr>
              <a:t>wycieczek</a:t>
            </a:r>
            <a:r>
              <a:rPr lang="en-US" sz="2400" dirty="0">
                <a:solidFill>
                  <a:srgbClr val="073064"/>
                </a:solidFill>
                <a:latin typeface="Open Sans 1"/>
              </a:rPr>
              <a:t> </a:t>
            </a:r>
            <a:r>
              <a:rPr lang="en-US" sz="2400" dirty="0" err="1">
                <a:solidFill>
                  <a:srgbClr val="073064"/>
                </a:solidFill>
                <a:latin typeface="Open Sans 1"/>
              </a:rPr>
              <a:t>oraz</a:t>
            </a:r>
            <a:r>
              <a:rPr lang="en-US" sz="2400" dirty="0">
                <a:solidFill>
                  <a:srgbClr val="073064"/>
                </a:solidFill>
                <a:latin typeface="Open Sans 1"/>
              </a:rPr>
              <a:t> </a:t>
            </a:r>
            <a:r>
              <a:rPr lang="en-US" sz="2400" dirty="0" err="1">
                <a:solidFill>
                  <a:srgbClr val="073064"/>
                </a:solidFill>
                <a:latin typeface="Open Sans 1"/>
              </a:rPr>
              <a:t>dokonywanie</a:t>
            </a:r>
            <a:r>
              <a:rPr lang="en-US" sz="2400" dirty="0">
                <a:solidFill>
                  <a:srgbClr val="073064"/>
                </a:solidFill>
                <a:latin typeface="Open Sans 1"/>
              </a:rPr>
              <a:t> </a:t>
            </a:r>
            <a:r>
              <a:rPr lang="en-US" sz="2400" dirty="0" err="1">
                <a:solidFill>
                  <a:srgbClr val="073064"/>
                </a:solidFill>
                <a:latin typeface="Open Sans 1"/>
              </a:rPr>
              <a:t>rezerwacji</a:t>
            </a:r>
            <a:r>
              <a:rPr lang="en-US" sz="2400" dirty="0">
                <a:solidFill>
                  <a:srgbClr val="073064"/>
                </a:solidFill>
                <a:latin typeface="Open Sans 1"/>
              </a:rPr>
              <a:t> w </a:t>
            </a:r>
            <a:r>
              <a:rPr lang="en-US" sz="2400" dirty="0" err="1">
                <a:solidFill>
                  <a:srgbClr val="073064"/>
                </a:solidFill>
                <a:latin typeface="Open Sans 1"/>
              </a:rPr>
              <a:t>biurze</a:t>
            </a:r>
            <a:r>
              <a:rPr lang="en-US" sz="2400" dirty="0">
                <a:solidFill>
                  <a:srgbClr val="073064"/>
                </a:solidFill>
                <a:latin typeface="Open Sans 1"/>
              </a:rPr>
              <a:t> </a:t>
            </a:r>
            <a:r>
              <a:rPr lang="en-US" sz="2400" dirty="0" err="1">
                <a:solidFill>
                  <a:srgbClr val="073064"/>
                </a:solidFill>
                <a:latin typeface="Open Sans 1"/>
              </a:rPr>
              <a:t>podróży</a:t>
            </a:r>
            <a:r>
              <a:rPr lang="en-US" sz="2400" dirty="0">
                <a:solidFill>
                  <a:srgbClr val="073064"/>
                </a:solidFill>
                <a:latin typeface="Open Sans 1"/>
              </a:rPr>
              <a:t>. SingleRoom ma </a:t>
            </a:r>
            <a:r>
              <a:rPr lang="en-US" sz="2400" dirty="0" err="1">
                <a:solidFill>
                  <a:srgbClr val="073064"/>
                </a:solidFill>
                <a:latin typeface="Open Sans 1"/>
              </a:rPr>
              <a:t>potencjał</a:t>
            </a:r>
            <a:r>
              <a:rPr lang="en-US" sz="2400" dirty="0">
                <a:solidFill>
                  <a:srgbClr val="073064"/>
                </a:solidFill>
                <a:latin typeface="Open Sans 1"/>
              </a:rPr>
              <a:t> </a:t>
            </a:r>
            <a:r>
              <a:rPr lang="en-US" sz="2400" dirty="0" err="1">
                <a:solidFill>
                  <a:srgbClr val="073064"/>
                </a:solidFill>
                <a:latin typeface="Open Sans 1"/>
              </a:rPr>
              <a:t>na</a:t>
            </a:r>
            <a:r>
              <a:rPr lang="en-US" sz="2400" dirty="0">
                <a:solidFill>
                  <a:srgbClr val="073064"/>
                </a:solidFill>
                <a:latin typeface="Open Sans 1"/>
              </a:rPr>
              <a:t> </a:t>
            </a:r>
            <a:r>
              <a:rPr lang="en-US" sz="2400" dirty="0" err="1">
                <a:solidFill>
                  <a:srgbClr val="073064"/>
                </a:solidFill>
                <a:latin typeface="Open Sans 1"/>
              </a:rPr>
              <a:t>zdobycie</a:t>
            </a:r>
            <a:r>
              <a:rPr lang="en-US" sz="2400" dirty="0">
                <a:solidFill>
                  <a:srgbClr val="073064"/>
                </a:solidFill>
                <a:latin typeface="Open Sans 1"/>
              </a:rPr>
              <a:t> </a:t>
            </a:r>
            <a:r>
              <a:rPr lang="en-US" sz="2400" dirty="0" err="1">
                <a:solidFill>
                  <a:srgbClr val="073064"/>
                </a:solidFill>
                <a:latin typeface="Open Sans 1"/>
              </a:rPr>
              <a:t>rynku</a:t>
            </a:r>
            <a:r>
              <a:rPr lang="en-US" sz="2400" dirty="0">
                <a:solidFill>
                  <a:srgbClr val="073064"/>
                </a:solidFill>
                <a:latin typeface="Open Sans 1"/>
              </a:rPr>
              <a:t> </a:t>
            </a:r>
            <a:r>
              <a:rPr lang="en-US" sz="2400" dirty="0" err="1">
                <a:solidFill>
                  <a:srgbClr val="073064"/>
                </a:solidFill>
                <a:latin typeface="Open Sans 1"/>
              </a:rPr>
              <a:t>podróży</a:t>
            </a:r>
            <a:r>
              <a:rPr lang="en-US" sz="2400" dirty="0">
                <a:solidFill>
                  <a:srgbClr val="073064"/>
                </a:solidFill>
                <a:latin typeface="Open Sans 1"/>
              </a:rPr>
              <a:t> </a:t>
            </a:r>
            <a:r>
              <a:rPr lang="en-US" sz="2400" dirty="0" err="1">
                <a:solidFill>
                  <a:srgbClr val="073064"/>
                </a:solidFill>
                <a:latin typeface="Open Sans 1"/>
              </a:rPr>
              <a:t>grupowych</a:t>
            </a:r>
            <a:r>
              <a:rPr lang="en-US" sz="2400" dirty="0">
                <a:solidFill>
                  <a:srgbClr val="073064"/>
                </a:solidFill>
                <a:latin typeface="Open Sans 1"/>
              </a:rPr>
              <a:t> </a:t>
            </a:r>
            <a:r>
              <a:rPr lang="en-US" sz="2400" dirty="0" err="1">
                <a:solidFill>
                  <a:srgbClr val="073064"/>
                </a:solidFill>
                <a:latin typeface="Open Sans 1"/>
              </a:rPr>
              <a:t>i</a:t>
            </a:r>
            <a:r>
              <a:rPr lang="en-US" sz="2400" dirty="0">
                <a:solidFill>
                  <a:srgbClr val="073064"/>
                </a:solidFill>
                <a:latin typeface="Open Sans 1"/>
              </a:rPr>
              <a:t> </a:t>
            </a:r>
            <a:r>
              <a:rPr lang="en-US" sz="2400" dirty="0" err="1">
                <a:solidFill>
                  <a:srgbClr val="073064"/>
                </a:solidFill>
                <a:latin typeface="Open Sans 1"/>
              </a:rPr>
              <a:t>generowania</a:t>
            </a:r>
            <a:r>
              <a:rPr lang="en-US" sz="2400" dirty="0">
                <a:solidFill>
                  <a:srgbClr val="073064"/>
                </a:solidFill>
                <a:latin typeface="Open Sans 1"/>
              </a:rPr>
              <a:t> </a:t>
            </a:r>
            <a:r>
              <a:rPr lang="en-US" sz="2400" dirty="0" err="1">
                <a:solidFill>
                  <a:srgbClr val="073064"/>
                </a:solidFill>
                <a:latin typeface="Open Sans 1"/>
              </a:rPr>
              <a:t>przychodów</a:t>
            </a:r>
            <a:r>
              <a:rPr lang="en-US" sz="2400" dirty="0">
                <a:solidFill>
                  <a:srgbClr val="073064"/>
                </a:solidFill>
                <a:latin typeface="Open Sans 1"/>
              </a:rPr>
              <a:t> z </a:t>
            </a:r>
            <a:r>
              <a:rPr lang="en-US" sz="2400" dirty="0" err="1">
                <a:solidFill>
                  <a:srgbClr val="073064"/>
                </a:solidFill>
                <a:latin typeface="Open Sans 1"/>
              </a:rPr>
              <a:t>prowizji</a:t>
            </a:r>
            <a:r>
              <a:rPr lang="en-US" sz="2400" dirty="0">
                <a:solidFill>
                  <a:srgbClr val="073064"/>
                </a:solidFill>
                <a:latin typeface="Open Sans 1"/>
              </a:rPr>
              <a:t> </a:t>
            </a:r>
            <a:r>
              <a:rPr lang="en-US" sz="2400" dirty="0" err="1">
                <a:solidFill>
                  <a:srgbClr val="073064"/>
                </a:solidFill>
                <a:latin typeface="Open Sans 1"/>
              </a:rPr>
              <a:t>i</a:t>
            </a:r>
            <a:r>
              <a:rPr lang="en-US" sz="2400" dirty="0">
                <a:solidFill>
                  <a:srgbClr val="073064"/>
                </a:solidFill>
                <a:latin typeface="Open Sans 1"/>
              </a:rPr>
              <a:t> </a:t>
            </a:r>
            <a:r>
              <a:rPr lang="en-US" sz="2400" dirty="0" err="1">
                <a:solidFill>
                  <a:srgbClr val="073064"/>
                </a:solidFill>
                <a:latin typeface="Open Sans 1"/>
              </a:rPr>
              <a:t>usług</a:t>
            </a:r>
            <a:r>
              <a:rPr lang="en-US" sz="2400" dirty="0">
                <a:solidFill>
                  <a:srgbClr val="073064"/>
                </a:solidFill>
                <a:latin typeface="Open Sans 1"/>
              </a:rPr>
              <a:t> premium. </a:t>
            </a:r>
            <a:r>
              <a:rPr lang="en-US" sz="2400" dirty="0" err="1">
                <a:solidFill>
                  <a:srgbClr val="073064"/>
                </a:solidFill>
                <a:latin typeface="Open Sans 1"/>
              </a:rPr>
              <a:t>Firma</a:t>
            </a:r>
            <a:r>
              <a:rPr lang="en-US" sz="2400" dirty="0">
                <a:solidFill>
                  <a:srgbClr val="073064"/>
                </a:solidFill>
                <a:latin typeface="Open Sans 1"/>
              </a:rPr>
              <a:t> </a:t>
            </a:r>
            <a:r>
              <a:rPr lang="en-US" sz="2400" dirty="0" err="1">
                <a:solidFill>
                  <a:srgbClr val="073064"/>
                </a:solidFill>
                <a:latin typeface="Open Sans 1"/>
              </a:rPr>
              <a:t>będzie</a:t>
            </a:r>
            <a:r>
              <a:rPr lang="en-US" sz="2400" dirty="0">
                <a:solidFill>
                  <a:srgbClr val="073064"/>
                </a:solidFill>
                <a:latin typeface="Open Sans 1"/>
              </a:rPr>
              <a:t> stale </a:t>
            </a:r>
            <a:r>
              <a:rPr lang="en-US" sz="2400" dirty="0" err="1">
                <a:solidFill>
                  <a:srgbClr val="073064"/>
                </a:solidFill>
                <a:latin typeface="Open Sans 1"/>
              </a:rPr>
              <a:t>rozwijać</a:t>
            </a:r>
            <a:r>
              <a:rPr lang="en-US" sz="2400" dirty="0">
                <a:solidFill>
                  <a:srgbClr val="073064"/>
                </a:solidFill>
                <a:latin typeface="Open Sans 1"/>
              </a:rPr>
              <a:t> </a:t>
            </a:r>
            <a:r>
              <a:rPr lang="en-US" sz="2400" dirty="0" err="1">
                <a:solidFill>
                  <a:srgbClr val="073064"/>
                </a:solidFill>
                <a:latin typeface="Open Sans 1"/>
              </a:rPr>
              <a:t>swoją</a:t>
            </a:r>
            <a:r>
              <a:rPr lang="en-US" sz="2400" dirty="0">
                <a:solidFill>
                  <a:srgbClr val="073064"/>
                </a:solidFill>
                <a:latin typeface="Open Sans 1"/>
              </a:rPr>
              <a:t> </a:t>
            </a:r>
            <a:r>
              <a:rPr lang="en-US" sz="2400" dirty="0" err="1">
                <a:solidFill>
                  <a:srgbClr val="073064"/>
                </a:solidFill>
                <a:latin typeface="Open Sans 1"/>
              </a:rPr>
              <a:t>platformę</a:t>
            </a:r>
            <a:r>
              <a:rPr lang="en-US" sz="2400" dirty="0">
                <a:solidFill>
                  <a:srgbClr val="073064"/>
                </a:solidFill>
                <a:latin typeface="Open Sans 1"/>
              </a:rPr>
              <a:t> </a:t>
            </a:r>
            <a:r>
              <a:rPr lang="en-US" sz="2400" dirty="0" err="1">
                <a:solidFill>
                  <a:srgbClr val="073064"/>
                </a:solidFill>
                <a:latin typeface="Open Sans 1"/>
              </a:rPr>
              <a:t>i</a:t>
            </a:r>
            <a:r>
              <a:rPr lang="en-US" sz="2400" dirty="0">
                <a:solidFill>
                  <a:srgbClr val="073064"/>
                </a:solidFill>
                <a:latin typeface="Open Sans 1"/>
              </a:rPr>
              <a:t> </a:t>
            </a:r>
            <a:r>
              <a:rPr lang="en-US" sz="2400" dirty="0" err="1">
                <a:solidFill>
                  <a:srgbClr val="073064"/>
                </a:solidFill>
                <a:latin typeface="Open Sans 1"/>
              </a:rPr>
              <a:t>ofertę</a:t>
            </a:r>
            <a:r>
              <a:rPr lang="en-US" sz="2400" dirty="0">
                <a:solidFill>
                  <a:srgbClr val="073064"/>
                </a:solidFill>
                <a:latin typeface="Open Sans 1"/>
              </a:rPr>
              <a:t>, aby </a:t>
            </a:r>
            <a:r>
              <a:rPr lang="en-US" sz="2400" dirty="0" err="1">
                <a:solidFill>
                  <a:srgbClr val="073064"/>
                </a:solidFill>
                <a:latin typeface="Open Sans 1"/>
              </a:rPr>
              <a:t>przyciągać</a:t>
            </a:r>
            <a:r>
              <a:rPr lang="en-US" sz="2400" dirty="0">
                <a:solidFill>
                  <a:srgbClr val="073064"/>
                </a:solidFill>
                <a:latin typeface="Open Sans 1"/>
              </a:rPr>
              <a:t> </a:t>
            </a:r>
            <a:r>
              <a:rPr lang="en-US" sz="2400" dirty="0" err="1">
                <a:solidFill>
                  <a:srgbClr val="073064"/>
                </a:solidFill>
                <a:latin typeface="Open Sans 1"/>
              </a:rPr>
              <a:t>coraz</a:t>
            </a:r>
            <a:r>
              <a:rPr lang="en-US" sz="2400" dirty="0">
                <a:solidFill>
                  <a:srgbClr val="073064"/>
                </a:solidFill>
                <a:latin typeface="Open Sans 1"/>
              </a:rPr>
              <a:t> </a:t>
            </a:r>
            <a:r>
              <a:rPr lang="en-US" sz="2400" dirty="0" err="1">
                <a:solidFill>
                  <a:srgbClr val="073064"/>
                </a:solidFill>
                <a:latin typeface="Open Sans 1"/>
              </a:rPr>
              <a:t>więcej</a:t>
            </a:r>
            <a:r>
              <a:rPr lang="en-US" sz="2400" dirty="0">
                <a:solidFill>
                  <a:srgbClr val="073064"/>
                </a:solidFill>
                <a:latin typeface="Open Sans 1"/>
              </a:rPr>
              <a:t> </a:t>
            </a:r>
            <a:r>
              <a:rPr lang="en-US" sz="2400" dirty="0" err="1">
                <a:solidFill>
                  <a:srgbClr val="073064"/>
                </a:solidFill>
                <a:latin typeface="Open Sans 1"/>
              </a:rPr>
              <a:t>użytkowników</a:t>
            </a:r>
            <a:r>
              <a:rPr lang="en-US" sz="2400" dirty="0">
                <a:solidFill>
                  <a:srgbClr val="073064"/>
                </a:solidFill>
                <a:latin typeface="Open Sans 1"/>
              </a:rPr>
              <a:t>.</a:t>
            </a:r>
          </a:p>
          <a:p>
            <a:pPr algn="ctr">
              <a:lnSpc>
                <a:spcPts val="3600"/>
              </a:lnSpc>
            </a:pPr>
            <a:endParaRPr lang="en-US" sz="2400" dirty="0">
              <a:solidFill>
                <a:srgbClr val="073064"/>
              </a:solidFill>
              <a:latin typeface="Open Sans 1"/>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7ADCA9EC0C1E846A7AFC3841A0EA6ED" ma:contentTypeVersion="14" ma:contentTypeDescription="Utwórz nowy dokument." ma:contentTypeScope="" ma:versionID="be084e9db0c33252a5272859afb29ab4">
  <xsd:schema xmlns:xsd="http://www.w3.org/2001/XMLSchema" xmlns:xs="http://www.w3.org/2001/XMLSchema" xmlns:p="http://schemas.microsoft.com/office/2006/metadata/properties" xmlns:ns3="a6a499eb-b46b-4e24-b307-b3c08e08df36" xmlns:ns4="95b38744-10ef-4306-bd1c-6534cfafe276" targetNamespace="http://schemas.microsoft.com/office/2006/metadata/properties" ma:root="true" ma:fieldsID="4ef33eb26d51bdb6bc11ebeab67f444b" ns3:_="" ns4:_="">
    <xsd:import namespace="a6a499eb-b46b-4e24-b307-b3c08e08df36"/>
    <xsd:import namespace="95b38744-10ef-4306-bd1c-6534cfafe27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a499eb-b46b-4e24-b307-b3c08e08df36"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element name="SharingHintHash" ma:index="10" nillable="true" ma:displayName="Skrót wskazówki dotyczącej udostępniania"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b38744-10ef-4306-bd1c-6534cfafe27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5b38744-10ef-4306-bd1c-6534cfafe276" xsi:nil="true"/>
  </documentManagement>
</p:properties>
</file>

<file path=customXml/itemProps1.xml><?xml version="1.0" encoding="utf-8"?>
<ds:datastoreItem xmlns:ds="http://schemas.openxmlformats.org/officeDocument/2006/customXml" ds:itemID="{37DD4E82-238F-4598-A792-FFA6EC7A976F}">
  <ds:schemaRefs>
    <ds:schemaRef ds:uri="http://schemas.microsoft.com/sharepoint/v3/contenttype/forms"/>
  </ds:schemaRefs>
</ds:datastoreItem>
</file>

<file path=customXml/itemProps2.xml><?xml version="1.0" encoding="utf-8"?>
<ds:datastoreItem xmlns:ds="http://schemas.openxmlformats.org/officeDocument/2006/customXml" ds:itemID="{34CBDD27-951E-47E0-B824-497EF1D7B7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a499eb-b46b-4e24-b307-b3c08e08df36"/>
    <ds:schemaRef ds:uri="95b38744-10ef-4306-bd1c-6534cfafe2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69A6C8-AB02-41F7-8AEC-5AD566713125}">
  <ds:schemaRefs>
    <ds:schemaRef ds:uri="a6a499eb-b46b-4e24-b307-b3c08e08df36"/>
    <ds:schemaRef ds:uri="http://www.w3.org/XML/1998/namespace"/>
    <ds:schemaRef ds:uri="http://schemas.microsoft.com/office/2006/documentManagement/types"/>
    <ds:schemaRef ds:uri="http://purl.org/dc/dcmitype/"/>
    <ds:schemaRef ds:uri="95b38744-10ef-4306-bd1c-6534cfafe276"/>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59</TotalTime>
  <Words>1833</Words>
  <Application>Microsoft Office PowerPoint</Application>
  <PresentationFormat>Niestandardowy</PresentationFormat>
  <Paragraphs>101</Paragraphs>
  <Slides>12</Slides>
  <Notes>4</Notes>
  <HiddenSlides>0</HiddenSlides>
  <MMClips>1</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12</vt:i4>
      </vt:variant>
    </vt:vector>
  </HeadingPairs>
  <TitlesOfParts>
    <vt:vector size="21" baseType="lpstr">
      <vt:lpstr>Open Sans 1 Bold</vt:lpstr>
      <vt:lpstr>League Gothic</vt:lpstr>
      <vt:lpstr>Open Sans 1</vt:lpstr>
      <vt:lpstr>Calibri</vt:lpstr>
      <vt:lpstr>Arial</vt:lpstr>
      <vt:lpstr>Open Sans Bold</vt:lpstr>
      <vt:lpstr>Open Sans 2 Bold</vt:lpstr>
      <vt:lpstr>Open Sans 2</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Ochrona danych w chmurze - SingleRoom</dc:title>
  <dc:creator>Maria Gierszon</dc:creator>
  <cp:lastModifiedBy>Maria 119245</cp:lastModifiedBy>
  <cp:revision>7</cp:revision>
  <dcterms:created xsi:type="dcterms:W3CDTF">2006-08-16T00:00:00Z</dcterms:created>
  <dcterms:modified xsi:type="dcterms:W3CDTF">2023-12-09T13:43:14Z</dcterms:modified>
  <dc:identifier>DAFz-Y03nnw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0x01010097ADCA9EC0C1E846A7AFC3841A0EA6ED</vt:lpwstr>
  </property>
</Properties>
</file>